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9" r:id="rId6"/>
    <p:sldId id="260" r:id="rId7"/>
    <p:sldId id="270" r:id="rId8"/>
    <p:sldId id="261" r:id="rId9"/>
    <p:sldId id="262" r:id="rId10"/>
    <p:sldId id="263" r:id="rId11"/>
    <p:sldId id="264" r:id="rId12"/>
    <p:sldId id="265" r:id="rId13"/>
    <p:sldId id="271" r:id="rId14"/>
    <p:sldId id="272" r:id="rId15"/>
    <p:sldId id="274" r:id="rId16"/>
    <p:sldId id="273" r:id="rId17"/>
    <p:sldId id="275" r:id="rId18"/>
    <p:sldId id="276" r:id="rId19"/>
    <p:sldId id="266" r:id="rId20"/>
    <p:sldId id="267" r:id="rId21"/>
    <p:sldId id="277" r:id="rId22"/>
    <p:sldId id="268" r:id="rId2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65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sp>
        <p:nvSpPr>
          <p:cNvPr id="18" name="bg object 18"/>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19" name="bg object 19"/>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sp>
        <p:nvSpPr>
          <p:cNvPr id="20" name="bg object 20"/>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21" name="bg object 21"/>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0" y="5232015"/>
            <a:ext cx="5320567" cy="5054984"/>
          </a:xfrm>
          <a:prstGeom prst="rect">
            <a:avLst/>
          </a:prstGeom>
        </p:spPr>
      </p:pic>
      <p:pic>
        <p:nvPicPr>
          <p:cNvPr id="23" name="bg object 23"/>
          <p:cNvPicPr/>
          <p:nvPr/>
        </p:nvPicPr>
        <p:blipFill>
          <a:blip r:embed="rId3" cstate="print"/>
          <a:stretch>
            <a:fillRect/>
          </a:stretch>
        </p:blipFill>
        <p:spPr>
          <a:xfrm>
            <a:off x="0" y="0"/>
            <a:ext cx="4753499" cy="4615558"/>
          </a:xfrm>
          <a:prstGeom prst="rect">
            <a:avLst/>
          </a:prstGeom>
        </p:spPr>
      </p:pic>
      <p:sp>
        <p:nvSpPr>
          <p:cNvPr id="2" name="Holder 2"/>
          <p:cNvSpPr>
            <a:spLocks noGrp="1"/>
          </p:cNvSpPr>
          <p:nvPr>
            <p:ph type="ctrTitle"/>
          </p:nvPr>
        </p:nvSpPr>
        <p:spPr>
          <a:xfrm>
            <a:off x="5492799" y="1263839"/>
            <a:ext cx="7315100" cy="734060"/>
          </a:xfrm>
          <a:prstGeom prst="rect">
            <a:avLst/>
          </a:prstGeom>
        </p:spPr>
        <p:txBody>
          <a:bodyPr wrap="square" lIns="0" tIns="0" rIns="0" bIns="0">
            <a:spAutoFit/>
          </a:bodyPr>
          <a:lstStyle>
            <a:lvl1pPr>
              <a:defRPr sz="4650" b="0" i="0">
                <a:solidFill>
                  <a:schemeClr val="bg1"/>
                </a:solidFill>
                <a:latin typeface="SimSun"/>
                <a:cs typeface="SimSun"/>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sp>
        <p:nvSpPr>
          <p:cNvPr id="20" name="bg object 20"/>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6677255" y="1372392"/>
            <a:ext cx="4946188" cy="734060"/>
          </a:xfrm>
          <a:prstGeom prst="rect">
            <a:avLst/>
          </a:prstGeom>
        </p:spPr>
        <p:txBody>
          <a:bodyPr wrap="square" lIns="0" tIns="0" rIns="0" bIns="0">
            <a:spAutoFit/>
          </a:bodyPr>
          <a:lstStyle>
            <a:lvl1pPr>
              <a:defRPr sz="4650" b="0" i="0">
                <a:solidFill>
                  <a:schemeClr val="bg1"/>
                </a:solidFill>
                <a:latin typeface="SimSun"/>
                <a:cs typeface="SimSun"/>
              </a:defRPr>
            </a:lvl1pPr>
          </a:lstStyle>
          <a:p>
            <a:endParaRPr/>
          </a:p>
        </p:txBody>
      </p:sp>
      <p:sp>
        <p:nvSpPr>
          <p:cNvPr id="3" name="Holder 3"/>
          <p:cNvSpPr>
            <a:spLocks noGrp="1"/>
          </p:cNvSpPr>
          <p:nvPr>
            <p:ph type="body" idx="1"/>
          </p:nvPr>
        </p:nvSpPr>
        <p:spPr>
          <a:xfrm>
            <a:off x="4022857" y="4113081"/>
            <a:ext cx="10254985" cy="32486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mailto:Moinul.Hossain.Bhuiyan@g.bracu.ac.b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552" y="2903702"/>
            <a:ext cx="8368665" cy="3665854"/>
          </a:xfrm>
          <a:prstGeom prst="rect">
            <a:avLst/>
          </a:prstGeom>
        </p:spPr>
        <p:txBody>
          <a:bodyPr vert="horz" wrap="square" lIns="0" tIns="186055" rIns="0" bIns="0" rtlCol="0">
            <a:spAutoFit/>
          </a:bodyPr>
          <a:lstStyle/>
          <a:p>
            <a:pPr marL="12700" marR="5080">
              <a:lnSpc>
                <a:spcPts val="6820"/>
              </a:lnSpc>
              <a:spcBef>
                <a:spcPts val="1465"/>
              </a:spcBef>
            </a:pPr>
            <a:r>
              <a:rPr sz="6800" spc="30" dirty="0">
                <a:solidFill>
                  <a:srgbClr val="FFFFFF"/>
                </a:solidFill>
                <a:latin typeface="Georgia"/>
                <a:cs typeface="Georgia"/>
              </a:rPr>
              <a:t>Analyzing </a:t>
            </a:r>
            <a:r>
              <a:rPr sz="6800" spc="5" dirty="0">
                <a:solidFill>
                  <a:srgbClr val="FFFFFF"/>
                </a:solidFill>
                <a:latin typeface="Georgia"/>
                <a:cs typeface="Georgia"/>
              </a:rPr>
              <a:t>Production </a:t>
            </a:r>
            <a:r>
              <a:rPr sz="6800" spc="-1630" dirty="0">
                <a:solidFill>
                  <a:srgbClr val="FFFFFF"/>
                </a:solidFill>
                <a:latin typeface="Georgia"/>
                <a:cs typeface="Georgia"/>
              </a:rPr>
              <a:t> </a:t>
            </a:r>
            <a:r>
              <a:rPr sz="6800" spc="40" dirty="0">
                <a:solidFill>
                  <a:srgbClr val="FFFFFF"/>
                </a:solidFill>
                <a:latin typeface="Georgia"/>
                <a:cs typeface="Georgia"/>
              </a:rPr>
              <a:t>Scenarios </a:t>
            </a:r>
            <a:r>
              <a:rPr sz="6800" spc="50" dirty="0">
                <a:solidFill>
                  <a:srgbClr val="FFFFFF"/>
                </a:solidFill>
                <a:latin typeface="Georgia"/>
                <a:cs typeface="Georgia"/>
              </a:rPr>
              <a:t>through </a:t>
            </a:r>
            <a:r>
              <a:rPr sz="6800" spc="55" dirty="0">
                <a:solidFill>
                  <a:srgbClr val="FFFFFF"/>
                </a:solidFill>
                <a:latin typeface="Georgia"/>
                <a:cs typeface="Georgia"/>
              </a:rPr>
              <a:t> </a:t>
            </a:r>
            <a:r>
              <a:rPr sz="6800" spc="-45" dirty="0">
                <a:solidFill>
                  <a:srgbClr val="FFFFFF"/>
                </a:solidFill>
                <a:latin typeface="Georgia"/>
                <a:cs typeface="Georgia"/>
              </a:rPr>
              <a:t>Simulation </a:t>
            </a:r>
            <a:r>
              <a:rPr sz="6800" spc="-140" dirty="0">
                <a:solidFill>
                  <a:srgbClr val="FFFFFF"/>
                </a:solidFill>
                <a:latin typeface="Georgia"/>
                <a:cs typeface="Georgia"/>
              </a:rPr>
              <a:t>Models: </a:t>
            </a:r>
            <a:r>
              <a:rPr sz="6800" spc="-130" dirty="0">
                <a:solidFill>
                  <a:srgbClr val="FFFFFF"/>
                </a:solidFill>
                <a:latin typeface="Georgia"/>
                <a:cs typeface="Georgia"/>
              </a:rPr>
              <a:t>A </a:t>
            </a:r>
            <a:r>
              <a:rPr sz="6800" spc="-125" dirty="0">
                <a:solidFill>
                  <a:srgbClr val="FFFFFF"/>
                </a:solidFill>
                <a:latin typeface="Georgia"/>
                <a:cs typeface="Georgia"/>
              </a:rPr>
              <a:t> </a:t>
            </a:r>
            <a:r>
              <a:rPr sz="6800" spc="5" dirty="0">
                <a:solidFill>
                  <a:srgbClr val="FFFFFF"/>
                </a:solidFill>
                <a:latin typeface="Georgia"/>
                <a:cs typeface="Georgia"/>
              </a:rPr>
              <a:t>Comprehensive</a:t>
            </a:r>
            <a:r>
              <a:rPr sz="6800" spc="-229" dirty="0">
                <a:solidFill>
                  <a:srgbClr val="FFFFFF"/>
                </a:solidFill>
                <a:latin typeface="Georgia"/>
                <a:cs typeface="Georgia"/>
              </a:rPr>
              <a:t> </a:t>
            </a:r>
            <a:r>
              <a:rPr sz="6800" spc="-15" dirty="0">
                <a:solidFill>
                  <a:srgbClr val="FFFFFF"/>
                </a:solidFill>
                <a:latin typeface="Georgia"/>
                <a:cs typeface="Georgia"/>
              </a:rPr>
              <a:t>Study</a:t>
            </a:r>
            <a:endParaRPr sz="680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2"/>
            </a:xfrm>
            <a:prstGeom prst="rect">
              <a:avLst/>
            </a:prstGeom>
          </p:spPr>
        </p:pic>
        <p:pic>
          <p:nvPicPr>
            <p:cNvPr id="5" name="object 5"/>
            <p:cNvPicPr/>
            <p:nvPr/>
          </p:nvPicPr>
          <p:blipFill>
            <a:blip r:embed="rId3" cstate="print"/>
            <a:stretch>
              <a:fillRect/>
            </a:stretch>
          </p:blipFill>
          <p:spPr>
            <a:xfrm>
              <a:off x="11809715" y="0"/>
              <a:ext cx="6478283" cy="7407412"/>
            </a:xfrm>
            <a:prstGeom prst="rect">
              <a:avLst/>
            </a:prstGeom>
          </p:spPr>
        </p:pic>
      </p:grpSp>
      <p:sp>
        <p:nvSpPr>
          <p:cNvPr id="7" name="TextBox 6">
            <a:extLst>
              <a:ext uri="{FF2B5EF4-FFF2-40B4-BE49-F238E27FC236}">
                <a16:creationId xmlns:a16="http://schemas.microsoft.com/office/drawing/2014/main" id="{38AF971C-DE5A-4134-B862-E6A3E422A4DE}"/>
              </a:ext>
            </a:extLst>
          </p:cNvPr>
          <p:cNvSpPr txBox="1"/>
          <p:nvPr/>
        </p:nvSpPr>
        <p:spPr>
          <a:xfrm>
            <a:off x="1155462" y="6688733"/>
            <a:ext cx="9170504" cy="1138773"/>
          </a:xfrm>
          <a:prstGeom prst="rect">
            <a:avLst/>
          </a:prstGeom>
          <a:noFill/>
        </p:spPr>
        <p:txBody>
          <a:bodyPr wrap="square">
            <a:spAutoFit/>
          </a:bodyPr>
          <a:lstStyle/>
          <a:p>
            <a:r>
              <a:rPr lang="en-US" sz="6800" dirty="0">
                <a:solidFill>
                  <a:schemeClr val="bg2">
                    <a:lumMod val="75000"/>
                  </a:schemeClr>
                </a:solidFill>
              </a:rPr>
              <a:t>By Mateusz </a:t>
            </a:r>
            <a:r>
              <a:rPr lang="en-US" sz="6800" dirty="0" err="1">
                <a:solidFill>
                  <a:schemeClr val="bg2">
                    <a:lumMod val="75000"/>
                  </a:schemeClr>
                </a:solidFill>
              </a:rPr>
              <a:t>Kikolski</a:t>
            </a:r>
            <a:endParaRPr lang="en-US" sz="6800" dirty="0">
              <a:solidFill>
                <a:schemeClr val="bg2">
                  <a:lumMod val="75000"/>
                </a:schemeClr>
              </a:solidFill>
            </a:endParaRPr>
          </a:p>
        </p:txBody>
      </p:sp>
      <p:sp>
        <p:nvSpPr>
          <p:cNvPr id="9" name="TextBox 8">
            <a:extLst>
              <a:ext uri="{FF2B5EF4-FFF2-40B4-BE49-F238E27FC236}">
                <a16:creationId xmlns:a16="http://schemas.microsoft.com/office/drawing/2014/main" id="{EDF538FD-B9DD-4AE6-8CC4-25F65C006D0E}"/>
              </a:ext>
            </a:extLst>
          </p:cNvPr>
          <p:cNvSpPr txBox="1"/>
          <p:nvPr/>
        </p:nvSpPr>
        <p:spPr>
          <a:xfrm>
            <a:off x="-1060450" y="8274050"/>
            <a:ext cx="9170504" cy="1384995"/>
          </a:xfrm>
          <a:prstGeom prst="rect">
            <a:avLst/>
          </a:prstGeom>
          <a:noFill/>
        </p:spPr>
        <p:txBody>
          <a:bodyPr wrap="square">
            <a:spAutoFit/>
          </a:bodyPr>
          <a:lstStyle/>
          <a:p>
            <a:pPr algn="ctr"/>
            <a:r>
              <a:rPr lang="en-US" sz="2800" dirty="0">
                <a:solidFill>
                  <a:schemeClr val="accent6">
                    <a:lumMod val="75000"/>
                  </a:schemeClr>
                </a:solidFill>
              </a:rPr>
              <a:t>Prepared By : Moinul Hossain Bhuiyan</a:t>
            </a:r>
            <a:br>
              <a:rPr lang="en-US" sz="2800" dirty="0">
                <a:solidFill>
                  <a:schemeClr val="accent6">
                    <a:lumMod val="75000"/>
                  </a:schemeClr>
                </a:solidFill>
              </a:rPr>
            </a:br>
            <a:r>
              <a:rPr lang="en-US" sz="2800" dirty="0">
                <a:solidFill>
                  <a:schemeClr val="accent6">
                    <a:lumMod val="75000"/>
                  </a:schemeClr>
                </a:solidFill>
              </a:rPr>
              <a:t>20301002</a:t>
            </a:r>
            <a:br>
              <a:rPr lang="en-US" sz="2800" dirty="0">
                <a:solidFill>
                  <a:schemeClr val="accent6">
                    <a:lumMod val="75000"/>
                  </a:schemeClr>
                </a:solidFill>
              </a:rPr>
            </a:br>
            <a:r>
              <a:rPr lang="en-US" sz="2800" dirty="0" err="1">
                <a:solidFill>
                  <a:schemeClr val="accent6">
                    <a:lumMod val="75000"/>
                  </a:schemeClr>
                </a:solidFill>
              </a:rPr>
              <a:t>Brac</a:t>
            </a:r>
            <a:r>
              <a:rPr lang="en-US" sz="2800" dirty="0">
                <a:solidFill>
                  <a:schemeClr val="accent6">
                    <a:lumMod val="75000"/>
                  </a:schemeClr>
                </a:solidFill>
              </a:rPr>
              <a:t> University</a:t>
            </a:r>
          </a:p>
        </p:txBody>
      </p:sp>
      <p:sp>
        <p:nvSpPr>
          <p:cNvPr id="10" name="Rectangle 9">
            <a:extLst>
              <a:ext uri="{FF2B5EF4-FFF2-40B4-BE49-F238E27FC236}">
                <a16:creationId xmlns:a16="http://schemas.microsoft.com/office/drawing/2014/main" id="{B6CE88EA-E1CB-423D-91B8-49F202B11674}"/>
              </a:ext>
            </a:extLst>
          </p:cNvPr>
          <p:cNvSpPr/>
          <p:nvPr/>
        </p:nvSpPr>
        <p:spPr>
          <a:xfrm>
            <a:off x="473552" y="8121650"/>
            <a:ext cx="6162198"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5" y="1263839"/>
            <a:ext cx="3278504" cy="734060"/>
          </a:xfrm>
          <a:prstGeom prst="rect">
            <a:avLst/>
          </a:prstGeom>
        </p:spPr>
        <p:txBody>
          <a:bodyPr vert="horz" wrap="square" lIns="0" tIns="12700" rIns="0" bIns="0" rtlCol="0">
            <a:spAutoFit/>
          </a:bodyPr>
          <a:lstStyle/>
          <a:p>
            <a:pPr marL="12700">
              <a:lnSpc>
                <a:spcPct val="100000"/>
              </a:lnSpc>
              <a:spcBef>
                <a:spcPts val="100"/>
              </a:spcBef>
            </a:pPr>
            <a:r>
              <a:rPr spc="-445" dirty="0">
                <a:latin typeface="Verdana"/>
                <a:cs typeface="Verdana"/>
              </a:rPr>
              <a:t>C</a:t>
            </a:r>
            <a:r>
              <a:rPr spc="-385" dirty="0">
                <a:latin typeface="Verdana"/>
                <a:cs typeface="Verdana"/>
              </a:rPr>
              <a:t>a</a:t>
            </a:r>
            <a:r>
              <a:rPr spc="-400" dirty="0">
                <a:latin typeface="Verdana"/>
                <a:cs typeface="Verdana"/>
              </a:rPr>
              <a:t>s</a:t>
            </a:r>
            <a:r>
              <a:rPr spc="-415" dirty="0">
                <a:latin typeface="Verdana"/>
                <a:cs typeface="Verdana"/>
              </a:rPr>
              <a:t>e</a:t>
            </a:r>
            <a:r>
              <a:rPr spc="-625" dirty="0">
                <a:latin typeface="Verdana"/>
                <a:cs typeface="Verdana"/>
              </a:rPr>
              <a:t> </a:t>
            </a:r>
            <a:r>
              <a:rPr spc="-810" dirty="0">
                <a:latin typeface="Verdana"/>
                <a:cs typeface="Verdana"/>
              </a:rPr>
              <a:t>S</a:t>
            </a:r>
            <a:r>
              <a:rPr spc="-185" dirty="0">
                <a:latin typeface="Verdana"/>
                <a:cs typeface="Verdana"/>
              </a:rPr>
              <a:t>t</a:t>
            </a:r>
            <a:r>
              <a:rPr spc="-330" dirty="0">
                <a:latin typeface="Verdana"/>
                <a:cs typeface="Verdana"/>
              </a:rPr>
              <a:t>u</a:t>
            </a:r>
            <a:r>
              <a:rPr spc="-229" dirty="0">
                <a:latin typeface="Verdana"/>
                <a:cs typeface="Verdana"/>
              </a:rPr>
              <a:t>d</a:t>
            </a:r>
            <a:r>
              <a:rPr spc="25" dirty="0">
                <a:latin typeface="Verdana"/>
                <a:cs typeface="Verdana"/>
              </a:rPr>
              <a:t>i</a:t>
            </a:r>
            <a:r>
              <a:rPr spc="-415" dirty="0">
                <a:latin typeface="Verdana"/>
                <a:cs typeface="Verdana"/>
              </a:rPr>
              <a:t>e</a:t>
            </a:r>
            <a:r>
              <a:rPr spc="-400" dirty="0">
                <a:latin typeface="Verdana"/>
                <a:cs typeface="Verdana"/>
              </a:rPr>
              <a:t>s</a:t>
            </a:r>
          </a:p>
        </p:txBody>
      </p:sp>
      <p:pic>
        <p:nvPicPr>
          <p:cNvPr id="12" name="object 12"/>
          <p:cNvPicPr/>
          <p:nvPr/>
        </p:nvPicPr>
        <p:blipFill>
          <a:blip r:embed="rId4" cstate="print"/>
          <a:stretch>
            <a:fillRect/>
          </a:stretch>
        </p:blipFill>
        <p:spPr>
          <a:xfrm>
            <a:off x="9519421" y="3096909"/>
            <a:ext cx="1893008" cy="279443"/>
          </a:xfrm>
          <a:prstGeom prst="rect">
            <a:avLst/>
          </a:prstGeom>
        </p:spPr>
      </p:pic>
      <p:sp>
        <p:nvSpPr>
          <p:cNvPr id="13" name="object 13"/>
          <p:cNvSpPr txBox="1"/>
          <p:nvPr/>
        </p:nvSpPr>
        <p:spPr>
          <a:xfrm>
            <a:off x="9489224" y="3016316"/>
            <a:ext cx="6686550" cy="2089675"/>
          </a:xfrm>
          <a:prstGeom prst="rect">
            <a:avLst/>
          </a:prstGeom>
        </p:spPr>
        <p:txBody>
          <a:bodyPr vert="horz" wrap="square" lIns="0" tIns="12065" rIns="0" bIns="0" rtlCol="0">
            <a:spAutoFit/>
          </a:bodyPr>
          <a:lstStyle/>
          <a:p>
            <a:pPr marL="12700" marR="5080">
              <a:lnSpc>
                <a:spcPct val="100099"/>
              </a:lnSpc>
              <a:spcBef>
                <a:spcPts val="95"/>
              </a:spcBef>
            </a:pPr>
            <a:r>
              <a:rPr lang="en-US" sz="2700" spc="20" dirty="0">
                <a:latin typeface="Trebuchet MS"/>
                <a:cs typeface="Trebuchet MS"/>
              </a:rPr>
              <a:t>		 </a:t>
            </a:r>
            <a:r>
              <a:rPr sz="2700" spc="-200" dirty="0">
                <a:latin typeface="Trebuchet MS"/>
                <a:cs typeface="Trebuchet MS"/>
              </a:rPr>
              <a:t> </a:t>
            </a:r>
            <a:r>
              <a:rPr sz="2700" spc="-35" dirty="0">
                <a:solidFill>
                  <a:srgbClr val="FFFFFF"/>
                </a:solidFill>
                <a:latin typeface="Trebuchet MS"/>
                <a:cs typeface="Trebuchet MS"/>
              </a:rPr>
              <a:t>R</a:t>
            </a:r>
            <a:r>
              <a:rPr sz="2700" spc="-110" dirty="0">
                <a:solidFill>
                  <a:srgbClr val="FFFFFF"/>
                </a:solidFill>
                <a:latin typeface="Trebuchet MS"/>
                <a:cs typeface="Trebuchet MS"/>
              </a:rPr>
              <a:t>e</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60" dirty="0">
                <a:solidFill>
                  <a:srgbClr val="FFFFFF"/>
                </a:solidFill>
                <a:latin typeface="Trebuchet MS"/>
                <a:cs typeface="Trebuchet MS"/>
              </a:rPr>
              <a:t>-</a:t>
            </a:r>
            <a:r>
              <a:rPr sz="2700" spc="15" dirty="0">
                <a:solidFill>
                  <a:srgbClr val="FFFFFF"/>
                </a:solidFill>
                <a:latin typeface="Trebuchet MS"/>
                <a:cs typeface="Trebuchet MS"/>
              </a:rPr>
              <a:t>w</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195" dirty="0">
                <a:solidFill>
                  <a:srgbClr val="FFFFFF"/>
                </a:solidFill>
                <a:latin typeface="Trebuchet MS"/>
                <a:cs typeface="Trebuchet MS"/>
              </a:rPr>
              <a:t>l</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75" dirty="0">
                <a:solidFill>
                  <a:srgbClr val="FFFFFF"/>
                </a:solidFill>
                <a:latin typeface="Trebuchet MS"/>
                <a:cs typeface="Trebuchet MS"/>
              </a:rPr>
              <a:t>c</a:t>
            </a:r>
            <a:r>
              <a:rPr sz="2700" spc="-70" dirty="0">
                <a:solidFill>
                  <a:srgbClr val="FFFFFF"/>
                </a:solidFill>
                <a:latin typeface="Trebuchet MS"/>
                <a:cs typeface="Trebuchet MS"/>
              </a:rPr>
              <a:t>a</a:t>
            </a:r>
            <a:r>
              <a:rPr sz="2700" spc="30" dirty="0">
                <a:solidFill>
                  <a:srgbClr val="FFFFFF"/>
                </a:solidFill>
                <a:latin typeface="Trebuchet MS"/>
                <a:cs typeface="Trebuchet MS"/>
              </a:rPr>
              <a:t>s</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90" dirty="0">
                <a:solidFill>
                  <a:srgbClr val="FFFFFF"/>
                </a:solidFill>
                <a:latin typeface="Trebuchet MS"/>
                <a:cs typeface="Trebuchet MS"/>
              </a:rPr>
              <a:t>t</a:t>
            </a:r>
            <a:r>
              <a:rPr sz="2700" spc="-55" dirty="0">
                <a:solidFill>
                  <a:srgbClr val="FFFFFF"/>
                </a:solidFill>
                <a:latin typeface="Trebuchet MS"/>
                <a:cs typeface="Trebuchet MS"/>
              </a:rPr>
              <a:t>u</a:t>
            </a:r>
            <a:r>
              <a:rPr sz="2700" spc="-50" dirty="0">
                <a:solidFill>
                  <a:srgbClr val="FFFFFF"/>
                </a:solidFill>
                <a:latin typeface="Trebuchet MS"/>
                <a:cs typeface="Trebuchet MS"/>
              </a:rPr>
              <a:t>d</a:t>
            </a:r>
            <a:r>
              <a:rPr sz="2700" spc="-170" dirty="0">
                <a:solidFill>
                  <a:srgbClr val="FFFFFF"/>
                </a:solidFill>
                <a:latin typeface="Trebuchet MS"/>
                <a:cs typeface="Trebuchet MS"/>
              </a:rPr>
              <a:t>i</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lang="en-US" sz="2700" spc="-195" dirty="0">
                <a:solidFill>
                  <a:srgbClr val="FFFFFF"/>
                </a:solidFill>
                <a:latin typeface="Trebuchet MS"/>
                <a:cs typeface="Trebuchet MS"/>
              </a:rPr>
              <a:t> needs to</a:t>
            </a:r>
            <a:r>
              <a:rPr sz="2700" spc="-200" dirty="0">
                <a:solidFill>
                  <a:srgbClr val="FFFFFF"/>
                </a:solidFill>
                <a:latin typeface="Trebuchet MS"/>
                <a:cs typeface="Trebuchet MS"/>
              </a:rPr>
              <a:t> </a:t>
            </a:r>
            <a:r>
              <a:rPr sz="2700" spc="-55" dirty="0">
                <a:solidFill>
                  <a:srgbClr val="FFFFFF"/>
                </a:solidFill>
                <a:latin typeface="Trebuchet MS"/>
                <a:cs typeface="Trebuchet MS"/>
              </a:rPr>
              <a:t>b</a:t>
            </a:r>
            <a:r>
              <a:rPr sz="2700" spc="-75" dirty="0">
                <a:solidFill>
                  <a:srgbClr val="FFFFFF"/>
                </a:solidFill>
                <a:latin typeface="Trebuchet MS"/>
                <a:cs typeface="Trebuchet MS"/>
              </a:rPr>
              <a:t>e  </a:t>
            </a:r>
            <a:r>
              <a:rPr sz="2700" spc="-70" dirty="0">
                <a:solidFill>
                  <a:srgbClr val="FFFFFF"/>
                </a:solidFill>
                <a:latin typeface="Trebuchet MS"/>
                <a:cs typeface="Trebuchet MS"/>
              </a:rPr>
              <a:t>conducted</a:t>
            </a:r>
            <a:r>
              <a:rPr sz="2700" spc="-200" dirty="0">
                <a:solidFill>
                  <a:srgbClr val="FFFFFF"/>
                </a:solidFill>
                <a:latin typeface="Trebuchet MS"/>
                <a:cs typeface="Trebuchet MS"/>
              </a:rPr>
              <a:t> </a:t>
            </a:r>
            <a:r>
              <a:rPr sz="2700" spc="-5" dirty="0">
                <a:solidFill>
                  <a:srgbClr val="FFFFFF"/>
                </a:solidFill>
                <a:latin typeface="Trebuchet MS"/>
                <a:cs typeface="Trebuchet MS"/>
              </a:rPr>
              <a:t>to</a:t>
            </a:r>
            <a:r>
              <a:rPr sz="2700" spc="-200" dirty="0">
                <a:solidFill>
                  <a:srgbClr val="FFFFFF"/>
                </a:solidFill>
                <a:latin typeface="Trebuchet MS"/>
                <a:cs typeface="Trebuchet MS"/>
              </a:rPr>
              <a:t> </a:t>
            </a:r>
            <a:r>
              <a:rPr sz="2700" spc="-100" dirty="0">
                <a:solidFill>
                  <a:srgbClr val="FFFFFF"/>
                </a:solidFill>
                <a:latin typeface="Trebuchet MS"/>
                <a:cs typeface="Trebuchet MS"/>
              </a:rPr>
              <a:t>validate</a:t>
            </a:r>
            <a:r>
              <a:rPr sz="2700" spc="-200" dirty="0">
                <a:solidFill>
                  <a:srgbClr val="FFFFFF"/>
                </a:solidFill>
                <a:latin typeface="Trebuchet MS"/>
                <a:cs typeface="Trebuchet MS"/>
              </a:rPr>
              <a:t> </a:t>
            </a:r>
            <a:r>
              <a:rPr sz="2700" spc="-70" dirty="0">
                <a:solidFill>
                  <a:srgbClr val="FFFFFF"/>
                </a:solidFill>
                <a:latin typeface="Trebuchet MS"/>
                <a:cs typeface="Trebuchet MS"/>
              </a:rPr>
              <a:t>the</a:t>
            </a:r>
            <a:r>
              <a:rPr sz="2700" spc="-200" dirty="0">
                <a:solidFill>
                  <a:srgbClr val="FFFFFF"/>
                </a:solidFill>
                <a:latin typeface="Trebuchet MS"/>
                <a:cs typeface="Trebuchet MS"/>
              </a:rPr>
              <a:t> </a:t>
            </a:r>
            <a:r>
              <a:rPr sz="2700" spc="-75" dirty="0">
                <a:solidFill>
                  <a:srgbClr val="FFFFFF"/>
                </a:solidFill>
                <a:latin typeface="Trebuchet MS"/>
                <a:cs typeface="Trebuchet MS"/>
              </a:rPr>
              <a:t>effectiveness</a:t>
            </a:r>
            <a:r>
              <a:rPr sz="2700" spc="-200" dirty="0">
                <a:solidFill>
                  <a:srgbClr val="FFFFFF"/>
                </a:solidFill>
                <a:latin typeface="Trebuchet MS"/>
                <a:cs typeface="Trebuchet MS"/>
              </a:rPr>
              <a:t> </a:t>
            </a:r>
            <a:r>
              <a:rPr sz="2700" dirty="0">
                <a:solidFill>
                  <a:srgbClr val="FFFFFF"/>
                </a:solidFill>
                <a:latin typeface="Trebuchet MS"/>
                <a:cs typeface="Trebuchet MS"/>
              </a:rPr>
              <a:t>of</a:t>
            </a:r>
            <a:r>
              <a:rPr sz="2700" spc="-200" dirty="0">
                <a:solidFill>
                  <a:srgbClr val="FFFFFF"/>
                </a:solidFill>
                <a:latin typeface="Trebuchet MS"/>
                <a:cs typeface="Trebuchet MS"/>
              </a:rPr>
              <a:t> </a:t>
            </a:r>
            <a:r>
              <a:rPr sz="2700" spc="-70" dirty="0">
                <a:solidFill>
                  <a:srgbClr val="FFFFFF"/>
                </a:solidFill>
                <a:latin typeface="Trebuchet MS"/>
                <a:cs typeface="Trebuchet MS"/>
              </a:rPr>
              <a:t>the </a:t>
            </a:r>
            <a:r>
              <a:rPr sz="2700" spc="-800" dirty="0">
                <a:solidFill>
                  <a:srgbClr val="FFFFFF"/>
                </a:solidFill>
                <a:latin typeface="Trebuchet MS"/>
                <a:cs typeface="Trebuchet MS"/>
              </a:rPr>
              <a:t> </a:t>
            </a:r>
            <a:r>
              <a:rPr sz="2700" spc="-65" dirty="0">
                <a:solidFill>
                  <a:srgbClr val="FFFFFF"/>
                </a:solidFill>
                <a:latin typeface="Trebuchet MS"/>
                <a:cs typeface="Trebuchet MS"/>
              </a:rPr>
              <a:t>simulation </a:t>
            </a:r>
            <a:r>
              <a:rPr sz="2700" spc="-90" dirty="0">
                <a:solidFill>
                  <a:srgbClr val="FFFFFF"/>
                </a:solidFill>
                <a:latin typeface="Trebuchet MS"/>
                <a:cs typeface="Trebuchet MS"/>
              </a:rPr>
              <a:t>models. </a:t>
            </a:r>
            <a:r>
              <a:rPr sz="2700" spc="-55" dirty="0">
                <a:solidFill>
                  <a:srgbClr val="FFFFFF"/>
                </a:solidFill>
                <a:latin typeface="Trebuchet MS"/>
                <a:cs typeface="Trebuchet MS"/>
              </a:rPr>
              <a:t>These </a:t>
            </a:r>
            <a:r>
              <a:rPr sz="2700" spc="-60" dirty="0">
                <a:solidFill>
                  <a:srgbClr val="FFFFFF"/>
                </a:solidFill>
                <a:latin typeface="Trebuchet MS"/>
                <a:cs typeface="Trebuchet MS"/>
              </a:rPr>
              <a:t>studies </a:t>
            </a:r>
            <a:r>
              <a:rPr sz="2700" spc="-135" dirty="0">
                <a:solidFill>
                  <a:srgbClr val="FFFFFF"/>
                </a:solidFill>
                <a:latin typeface="Trebuchet MS"/>
                <a:cs typeface="Trebuchet MS"/>
              </a:rPr>
              <a:t>will </a:t>
            </a:r>
            <a:r>
              <a:rPr sz="2700" spc="-70" dirty="0">
                <a:solidFill>
                  <a:srgbClr val="FFFFFF"/>
                </a:solidFill>
                <a:latin typeface="Trebuchet MS"/>
                <a:cs typeface="Trebuchet MS"/>
              </a:rPr>
              <a:t>provide </a:t>
            </a:r>
            <a:r>
              <a:rPr sz="2700" spc="-800" dirty="0">
                <a:solidFill>
                  <a:srgbClr val="FFFFFF"/>
                </a:solidFill>
                <a:latin typeface="Trebuchet MS"/>
                <a:cs typeface="Trebuchet MS"/>
              </a:rPr>
              <a:t> </a:t>
            </a:r>
            <a:r>
              <a:rPr sz="2700" spc="-50" dirty="0">
                <a:solidFill>
                  <a:srgbClr val="FFFFFF"/>
                </a:solidFill>
                <a:latin typeface="Trebuchet MS"/>
                <a:cs typeface="Trebuchet MS"/>
              </a:rPr>
              <a:t>p</a:t>
            </a:r>
            <a:r>
              <a:rPr sz="2700" spc="-160" dirty="0">
                <a:solidFill>
                  <a:srgbClr val="FFFFFF"/>
                </a:solidFill>
                <a:latin typeface="Trebuchet MS"/>
                <a:cs typeface="Trebuchet MS"/>
              </a:rPr>
              <a:t>r</a:t>
            </a:r>
            <a:r>
              <a:rPr sz="2700" spc="-70" dirty="0">
                <a:solidFill>
                  <a:srgbClr val="FFFFFF"/>
                </a:solidFill>
                <a:latin typeface="Trebuchet MS"/>
                <a:cs typeface="Trebuchet MS"/>
              </a:rPr>
              <a:t>a</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75" dirty="0">
                <a:solidFill>
                  <a:srgbClr val="FFFFFF"/>
                </a:solidFill>
                <a:latin typeface="Trebuchet MS"/>
                <a:cs typeface="Trebuchet MS"/>
              </a:rPr>
              <a:t>c</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95" dirty="0">
                <a:solidFill>
                  <a:srgbClr val="FFFFFF"/>
                </a:solidFill>
                <a:latin typeface="Trebuchet MS"/>
                <a:cs typeface="Trebuchet MS"/>
              </a:rPr>
              <a:t>g</a:t>
            </a:r>
            <a:r>
              <a:rPr sz="2700" spc="-5" dirty="0">
                <a:solidFill>
                  <a:srgbClr val="FFFFFF"/>
                </a:solidFill>
                <a:latin typeface="Trebuchet MS"/>
                <a:cs typeface="Trebuchet MS"/>
              </a:rPr>
              <a:t>h</a:t>
            </a:r>
            <a:r>
              <a:rPr sz="2700" spc="-90" dirty="0">
                <a:solidFill>
                  <a:srgbClr val="FFFFFF"/>
                </a:solidFill>
                <a:latin typeface="Trebuchet MS"/>
                <a:cs typeface="Trebuchet MS"/>
              </a:rPr>
              <a:t>t</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105" dirty="0">
                <a:solidFill>
                  <a:srgbClr val="FFFFFF"/>
                </a:solidFill>
                <a:latin typeface="Trebuchet MS"/>
                <a:cs typeface="Trebuchet MS"/>
              </a:rPr>
              <a:t>t</a:t>
            </a:r>
            <a:r>
              <a:rPr sz="2700" spc="100" dirty="0">
                <a:solidFill>
                  <a:srgbClr val="FFFFFF"/>
                </a:solidFill>
                <a:latin typeface="Trebuchet MS"/>
                <a:cs typeface="Trebuchet MS"/>
              </a:rPr>
              <a:t>o</a:t>
            </a:r>
            <a:r>
              <a:rPr sz="2700" spc="-200" dirty="0">
                <a:solidFill>
                  <a:srgbClr val="FFFFFF"/>
                </a:solidFill>
                <a:latin typeface="Trebuchet MS"/>
                <a:cs typeface="Trebuchet MS"/>
              </a:rPr>
              <a:t> </a:t>
            </a:r>
            <a:r>
              <a:rPr sz="2700" spc="-50" dirty="0">
                <a:solidFill>
                  <a:srgbClr val="FFFFFF"/>
                </a:solidFill>
                <a:latin typeface="Trebuchet MS"/>
                <a:cs typeface="Trebuchet MS"/>
              </a:rPr>
              <a:t>d</a:t>
            </a:r>
            <a:r>
              <a:rPr sz="2700" spc="-170" dirty="0">
                <a:solidFill>
                  <a:srgbClr val="FFFFFF"/>
                </a:solidFill>
                <a:latin typeface="Trebuchet MS"/>
                <a:cs typeface="Trebuchet MS"/>
              </a:rPr>
              <a:t>i</a:t>
            </a:r>
            <a:r>
              <a:rPr sz="2700" spc="-80" dirty="0">
                <a:solidFill>
                  <a:srgbClr val="FFFFFF"/>
                </a:solidFill>
                <a:latin typeface="Trebuchet MS"/>
                <a:cs typeface="Trebuchet MS"/>
              </a:rPr>
              <a:t>f</a:t>
            </a:r>
            <a:r>
              <a:rPr sz="2700" spc="-105" dirty="0">
                <a:solidFill>
                  <a:srgbClr val="FFFFFF"/>
                </a:solidFill>
                <a:latin typeface="Trebuchet MS"/>
                <a:cs typeface="Trebuchet MS"/>
              </a:rPr>
              <a:t>f</a:t>
            </a:r>
            <a:r>
              <a:rPr sz="2700" spc="-110" dirty="0">
                <a:solidFill>
                  <a:srgbClr val="FFFFFF"/>
                </a:solidFill>
                <a:latin typeface="Trebuchet MS"/>
                <a:cs typeface="Trebuchet MS"/>
              </a:rPr>
              <a:t>e</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  </a:t>
            </a:r>
            <a:r>
              <a:rPr sz="2700" spc="30" dirty="0">
                <a:solidFill>
                  <a:srgbClr val="FFFFFF"/>
                </a:solidFill>
                <a:latin typeface="Trebuchet MS"/>
                <a:cs typeface="Trebuchet MS"/>
              </a:rPr>
              <a:t>s</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70" dirty="0">
                <a:solidFill>
                  <a:srgbClr val="FFFFFF"/>
                </a:solidFill>
                <a:latin typeface="Trebuchet MS"/>
                <a:cs typeface="Trebuchet MS"/>
              </a:rPr>
              <a:t>a</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170" dirty="0">
                <a:solidFill>
                  <a:srgbClr val="FFFFFF"/>
                </a:solidFill>
                <a:latin typeface="Trebuchet MS"/>
                <a:cs typeface="Trebuchet MS"/>
              </a:rPr>
              <a:t>i</a:t>
            </a:r>
            <a:r>
              <a:rPr sz="2700" spc="-140" dirty="0">
                <a:solidFill>
                  <a:srgbClr val="FFFFFF"/>
                </a:solidFill>
                <a:latin typeface="Trebuchet MS"/>
                <a:cs typeface="Trebuchet MS"/>
              </a:rPr>
              <a:t>r</a:t>
            </a:r>
            <a:r>
              <a:rPr sz="2700" spc="-200" dirty="0">
                <a:solidFill>
                  <a:srgbClr val="FFFFFF"/>
                </a:solidFill>
                <a:latin typeface="Trebuchet MS"/>
                <a:cs typeface="Trebuchet MS"/>
              </a:rPr>
              <a:t> </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105" dirty="0">
                <a:solidFill>
                  <a:srgbClr val="FFFFFF"/>
                </a:solidFill>
                <a:latin typeface="Trebuchet MS"/>
                <a:cs typeface="Trebuchet MS"/>
              </a:rPr>
              <a:t>t</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395" dirty="0">
                <a:solidFill>
                  <a:srgbClr val="FFFFFF"/>
                </a:solidFill>
                <a:latin typeface="Trebuchet MS"/>
                <a:cs typeface="Trebuchet MS"/>
              </a:rPr>
              <a:t>.</a:t>
            </a:r>
            <a:endParaRPr sz="2700" dirty="0">
              <a:latin typeface="Trebuchet MS"/>
              <a:cs typeface="Trebuchet MS"/>
            </a:endParaRPr>
          </a:p>
        </p:txBody>
      </p:sp>
      <p:sp>
        <p:nvSpPr>
          <p:cNvPr id="14" name="object 14"/>
          <p:cNvSpPr/>
          <p:nvPr/>
        </p:nvSpPr>
        <p:spPr>
          <a:xfrm>
            <a:off x="9447299" y="2656741"/>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86" y="0"/>
            <a:ext cx="18278475" cy="10287000"/>
            <a:chOff x="5286" y="0"/>
            <a:chExt cx="18278475" cy="10287000"/>
          </a:xfrm>
        </p:grpSpPr>
        <p:pic>
          <p:nvPicPr>
            <p:cNvPr id="3" name="object 3"/>
            <p:cNvPicPr/>
            <p:nvPr/>
          </p:nvPicPr>
          <p:blipFill>
            <a:blip r:embed="rId2" cstate="print"/>
            <a:stretch>
              <a:fillRect/>
            </a:stretch>
          </p:blipFill>
          <p:spPr>
            <a:xfrm>
              <a:off x="5286" y="5792"/>
              <a:ext cx="18278474" cy="10281207"/>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6"/>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xfrm>
            <a:off x="15776638" y="1943672"/>
            <a:ext cx="2138045" cy="734060"/>
          </a:xfrm>
          <a:prstGeom prst="rect">
            <a:avLst/>
          </a:prstGeom>
        </p:spPr>
        <p:txBody>
          <a:bodyPr vert="horz" wrap="square" lIns="0" tIns="12700" rIns="0" bIns="0" rtlCol="0">
            <a:spAutoFit/>
          </a:bodyPr>
          <a:lstStyle/>
          <a:p>
            <a:pPr marL="12700">
              <a:lnSpc>
                <a:spcPct val="100000"/>
              </a:lnSpc>
              <a:spcBef>
                <a:spcPts val="100"/>
              </a:spcBef>
            </a:pPr>
            <a:r>
              <a:rPr spc="-280" dirty="0">
                <a:latin typeface="Verdana"/>
                <a:cs typeface="Verdana"/>
              </a:rPr>
              <a:t>Benefits</a:t>
            </a:r>
          </a:p>
        </p:txBody>
      </p:sp>
      <p:pic>
        <p:nvPicPr>
          <p:cNvPr id="8" name="object 8"/>
          <p:cNvPicPr/>
          <p:nvPr/>
        </p:nvPicPr>
        <p:blipFill>
          <a:blip r:embed="rId3" cstate="print"/>
          <a:stretch>
            <a:fillRect/>
          </a:stretch>
        </p:blipFill>
        <p:spPr>
          <a:xfrm>
            <a:off x="12475685" y="3672243"/>
            <a:ext cx="1252174" cy="278606"/>
          </a:xfrm>
          <a:prstGeom prst="rect">
            <a:avLst/>
          </a:prstGeom>
        </p:spPr>
      </p:pic>
      <p:sp>
        <p:nvSpPr>
          <p:cNvPr id="9" name="object 9"/>
          <p:cNvSpPr txBox="1"/>
          <p:nvPr/>
        </p:nvSpPr>
        <p:spPr>
          <a:xfrm>
            <a:off x="12023570" y="3590812"/>
            <a:ext cx="5898515" cy="2903855"/>
          </a:xfrm>
          <a:prstGeom prst="rect">
            <a:avLst/>
          </a:prstGeom>
        </p:spPr>
        <p:txBody>
          <a:bodyPr vert="horz" wrap="square" lIns="0" tIns="12700" rIns="0" bIns="0" rtlCol="0">
            <a:spAutoFit/>
          </a:bodyPr>
          <a:lstStyle/>
          <a:p>
            <a:pPr marL="12700" marR="5080" indent="408940" algn="r">
              <a:lnSpc>
                <a:spcPct val="100000"/>
              </a:lnSpc>
              <a:spcBef>
                <a:spcPts val="100"/>
              </a:spcBef>
            </a:pPr>
            <a:r>
              <a:rPr sz="2700" spc="-240" dirty="0">
                <a:latin typeface="Trebuchet MS"/>
                <a:cs typeface="Trebuchet MS"/>
              </a:rPr>
              <a:t> </a:t>
            </a:r>
            <a:r>
              <a:rPr sz="2700" spc="-95"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90" dirty="0">
                <a:solidFill>
                  <a:srgbClr val="FFFFFF"/>
                </a:solidFill>
                <a:latin typeface="Trebuchet MS"/>
                <a:cs typeface="Trebuchet MS"/>
              </a:rPr>
              <a:t>t</a:t>
            </a:r>
            <a:r>
              <a:rPr sz="2700" spc="-55" dirty="0">
                <a:solidFill>
                  <a:srgbClr val="FFFFFF"/>
                </a:solidFill>
                <a:latin typeface="Trebuchet MS"/>
                <a:cs typeface="Trebuchet MS"/>
              </a:rPr>
              <a:t>u</a:t>
            </a:r>
            <a:r>
              <a:rPr sz="2700" spc="-50" dirty="0">
                <a:solidFill>
                  <a:srgbClr val="FFFFFF"/>
                </a:solidFill>
                <a:latin typeface="Trebuchet MS"/>
                <a:cs typeface="Trebuchet MS"/>
              </a:rPr>
              <a:t>d</a:t>
            </a:r>
            <a:r>
              <a:rPr sz="2700" spc="10" dirty="0">
                <a:solidFill>
                  <a:srgbClr val="FFFFFF"/>
                </a:solidFill>
                <a:latin typeface="Trebuchet MS"/>
                <a:cs typeface="Trebuchet MS"/>
              </a:rPr>
              <a:t>y</a:t>
            </a:r>
            <a:r>
              <a:rPr sz="2700" spc="-200" dirty="0">
                <a:solidFill>
                  <a:srgbClr val="FFFFFF"/>
                </a:solidFill>
                <a:latin typeface="Trebuchet MS"/>
                <a:cs typeface="Trebuchet MS"/>
              </a:rPr>
              <a:t> </a:t>
            </a:r>
            <a:r>
              <a:rPr sz="2700" spc="80" dirty="0">
                <a:solidFill>
                  <a:srgbClr val="FFFFFF"/>
                </a:solidFill>
                <a:latin typeface="Trebuchet MS"/>
                <a:cs typeface="Trebuchet MS"/>
              </a:rPr>
              <a:t>o</a:t>
            </a:r>
            <a:r>
              <a:rPr sz="2700" spc="-75" dirty="0">
                <a:solidFill>
                  <a:srgbClr val="FFFFFF"/>
                </a:solidFill>
                <a:latin typeface="Trebuchet MS"/>
                <a:cs typeface="Trebuchet MS"/>
              </a:rPr>
              <a:t>f  </a:t>
            </a:r>
            <a:r>
              <a:rPr sz="2700" spc="-55" dirty="0">
                <a:solidFill>
                  <a:srgbClr val="FFFFFF"/>
                </a:solidFill>
                <a:latin typeface="Trebuchet MS"/>
                <a:cs typeface="Trebuchet MS"/>
              </a:rPr>
              <a:t>production</a:t>
            </a:r>
            <a:r>
              <a:rPr sz="2700" spc="-200" dirty="0">
                <a:solidFill>
                  <a:srgbClr val="FFFFFF"/>
                </a:solidFill>
                <a:latin typeface="Trebuchet MS"/>
                <a:cs typeface="Trebuchet MS"/>
              </a:rPr>
              <a:t> </a:t>
            </a:r>
            <a:r>
              <a:rPr sz="2700" spc="-60" dirty="0">
                <a:solidFill>
                  <a:srgbClr val="FFFFFF"/>
                </a:solidFill>
                <a:latin typeface="Trebuchet MS"/>
                <a:cs typeface="Trebuchet MS"/>
              </a:rPr>
              <a:t>scenarios</a:t>
            </a:r>
            <a:r>
              <a:rPr sz="2700" spc="-200" dirty="0">
                <a:solidFill>
                  <a:srgbClr val="FFFFFF"/>
                </a:solidFill>
                <a:latin typeface="Trebuchet MS"/>
                <a:cs typeface="Trebuchet MS"/>
              </a:rPr>
              <a:t> </a:t>
            </a:r>
            <a:r>
              <a:rPr sz="2700" spc="-20" dirty="0">
                <a:solidFill>
                  <a:srgbClr val="FFFFFF"/>
                </a:solidFill>
                <a:latin typeface="Trebuchet MS"/>
                <a:cs typeface="Trebuchet MS"/>
              </a:rPr>
              <a:t>through</a:t>
            </a:r>
            <a:r>
              <a:rPr sz="2700" spc="-200" dirty="0">
                <a:solidFill>
                  <a:srgbClr val="FFFFFF"/>
                </a:solidFill>
                <a:latin typeface="Trebuchet MS"/>
                <a:cs typeface="Trebuchet MS"/>
              </a:rPr>
              <a:t> </a:t>
            </a:r>
            <a:r>
              <a:rPr sz="2700" spc="-65" dirty="0">
                <a:solidFill>
                  <a:srgbClr val="FFFFFF"/>
                </a:solidFill>
                <a:latin typeface="Trebuchet MS"/>
                <a:cs typeface="Trebuchet MS"/>
              </a:rPr>
              <a:t>simulation </a:t>
            </a:r>
            <a:r>
              <a:rPr sz="2700" spc="-795" dirty="0">
                <a:solidFill>
                  <a:srgbClr val="FFFFFF"/>
                </a:solidFill>
                <a:latin typeface="Trebuchet MS"/>
                <a:cs typeface="Trebuchet MS"/>
              </a:rPr>
              <a:t> </a:t>
            </a:r>
            <a:r>
              <a:rPr sz="2700" spc="-10" dirty="0">
                <a:solidFill>
                  <a:srgbClr val="FFFFFF"/>
                </a:solidFill>
                <a:latin typeface="Trebuchet MS"/>
                <a:cs typeface="Trebuchet MS"/>
              </a:rPr>
              <a:t>m</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95" dirty="0">
                <a:solidFill>
                  <a:srgbClr val="FFFFFF"/>
                </a:solidFill>
                <a:latin typeface="Trebuchet MS"/>
                <a:cs typeface="Trebuchet MS"/>
              </a:rPr>
              <a:t>l</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80" dirty="0">
                <a:solidFill>
                  <a:srgbClr val="FFFFFF"/>
                </a:solidFill>
                <a:latin typeface="Trebuchet MS"/>
                <a:cs typeface="Trebuchet MS"/>
              </a:rPr>
              <a:t>o</a:t>
            </a:r>
            <a:r>
              <a:rPr sz="2700" spc="-80" dirty="0">
                <a:solidFill>
                  <a:srgbClr val="FFFFFF"/>
                </a:solidFill>
                <a:latin typeface="Trebuchet MS"/>
                <a:cs typeface="Trebuchet MS"/>
              </a:rPr>
              <a:t>f</a:t>
            </a:r>
            <a:r>
              <a:rPr sz="2700" spc="-105" dirty="0">
                <a:solidFill>
                  <a:srgbClr val="FFFFFF"/>
                </a:solidFill>
                <a:latin typeface="Trebuchet MS"/>
                <a:cs typeface="Trebuchet MS"/>
              </a:rPr>
              <a:t>f</a:t>
            </a:r>
            <a:r>
              <a:rPr sz="2700" spc="-110" dirty="0">
                <a:solidFill>
                  <a:srgbClr val="FFFFFF"/>
                </a:solidFill>
                <a:latin typeface="Trebuchet MS"/>
                <a:cs typeface="Trebuchet MS"/>
              </a:rPr>
              <a:t>e</a:t>
            </a:r>
            <a:r>
              <a:rPr sz="2700" spc="-140" dirty="0">
                <a:solidFill>
                  <a:srgbClr val="FFFFFF"/>
                </a:solidFill>
                <a:latin typeface="Trebuchet MS"/>
                <a:cs typeface="Trebuchet MS"/>
              </a:rPr>
              <a:t>r</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110" dirty="0">
                <a:solidFill>
                  <a:srgbClr val="FFFFFF"/>
                </a:solidFill>
                <a:latin typeface="Trebuchet MS"/>
                <a:cs typeface="Trebuchet MS"/>
              </a:rPr>
              <a:t>e</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160" dirty="0">
                <a:solidFill>
                  <a:srgbClr val="FFFFFF"/>
                </a:solidFill>
                <a:latin typeface="Trebuchet MS"/>
                <a:cs typeface="Trebuchet MS"/>
              </a:rPr>
              <a:t>r</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50" dirty="0">
                <a:solidFill>
                  <a:srgbClr val="FFFFFF"/>
                </a:solidFill>
                <a:latin typeface="Trebuchet MS"/>
                <a:cs typeface="Trebuchet MS"/>
              </a:rPr>
              <a:t>d</a:t>
            </a:r>
            <a:r>
              <a:rPr sz="2700" spc="-20" dirty="0">
                <a:solidFill>
                  <a:srgbClr val="FFFFFF"/>
                </a:solidFill>
                <a:latin typeface="Trebuchet MS"/>
                <a:cs typeface="Trebuchet MS"/>
              </a:rPr>
              <a:t>v</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70" dirty="0">
                <a:solidFill>
                  <a:srgbClr val="FFFFFF"/>
                </a:solidFill>
                <a:latin typeface="Trebuchet MS"/>
                <a:cs typeface="Trebuchet MS"/>
              </a:rPr>
              <a:t>a</a:t>
            </a:r>
            <a:r>
              <a:rPr sz="2700" spc="95" dirty="0">
                <a:solidFill>
                  <a:srgbClr val="FFFFFF"/>
                </a:solidFill>
                <a:latin typeface="Trebuchet MS"/>
                <a:cs typeface="Trebuchet MS"/>
              </a:rPr>
              <a:t>g</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375"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160" dirty="0">
                <a:solidFill>
                  <a:srgbClr val="FFFFFF"/>
                </a:solidFill>
                <a:latin typeface="Trebuchet MS"/>
                <a:cs typeface="Trebuchet MS"/>
              </a:rPr>
              <a:t>c</a:t>
            </a:r>
            <a:r>
              <a:rPr sz="2700" spc="-195" dirty="0">
                <a:solidFill>
                  <a:srgbClr val="FFFFFF"/>
                </a:solidFill>
                <a:latin typeface="Trebuchet MS"/>
                <a:cs typeface="Trebuchet MS"/>
              </a:rPr>
              <a:t>l</a:t>
            </a:r>
            <a:r>
              <a:rPr sz="2700" spc="-55" dirty="0">
                <a:solidFill>
                  <a:srgbClr val="FFFFFF"/>
                </a:solidFill>
                <a:latin typeface="Trebuchet MS"/>
                <a:cs typeface="Trebuchet MS"/>
              </a:rPr>
              <a:t>u</a:t>
            </a:r>
            <a:r>
              <a:rPr sz="2700" spc="-50" dirty="0">
                <a:solidFill>
                  <a:srgbClr val="FFFFFF"/>
                </a:solidFill>
                <a:latin typeface="Trebuchet MS"/>
                <a:cs typeface="Trebuchet MS"/>
              </a:rPr>
              <a:t>d</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85" dirty="0">
                <a:solidFill>
                  <a:srgbClr val="FFFFFF"/>
                </a:solidFill>
                <a:latin typeface="Trebuchet MS"/>
                <a:cs typeface="Trebuchet MS"/>
              </a:rPr>
              <a:t>o</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60" dirty="0">
                <a:solidFill>
                  <a:srgbClr val="FFFFFF"/>
                </a:solidFill>
                <a:latin typeface="Trebuchet MS"/>
                <a:cs typeface="Trebuchet MS"/>
              </a:rPr>
              <a:t>c</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60" dirty="0">
                <a:solidFill>
                  <a:srgbClr val="FFFFFF"/>
                </a:solidFill>
                <a:latin typeface="Trebuchet MS"/>
                <a:cs typeface="Trebuchet MS"/>
              </a:rPr>
              <a:t>-</a:t>
            </a:r>
            <a:r>
              <a:rPr sz="2700" spc="-10" dirty="0">
                <a:solidFill>
                  <a:srgbClr val="FFFFFF"/>
                </a:solidFill>
                <a:latin typeface="Trebuchet MS"/>
                <a:cs typeface="Trebuchet MS"/>
              </a:rPr>
              <a:t>m</a:t>
            </a:r>
            <a:r>
              <a:rPr sz="2700" spc="-70" dirty="0">
                <a:solidFill>
                  <a:srgbClr val="FFFFFF"/>
                </a:solidFill>
                <a:latin typeface="Trebuchet MS"/>
                <a:cs typeface="Trebuchet MS"/>
              </a:rPr>
              <a:t>a</a:t>
            </a:r>
            <a:r>
              <a:rPr sz="2700" spc="-10" dirty="0">
                <a:solidFill>
                  <a:srgbClr val="FFFFFF"/>
                </a:solidFill>
                <a:latin typeface="Trebuchet MS"/>
                <a:cs typeface="Trebuchet MS"/>
              </a:rPr>
              <a:t>k</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375" dirty="0">
                <a:solidFill>
                  <a:srgbClr val="FFFFFF"/>
                </a:solidFill>
                <a:latin typeface="Trebuchet MS"/>
                <a:cs typeface="Trebuchet MS"/>
              </a:rPr>
              <a:t>,  </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10" dirty="0">
                <a:solidFill>
                  <a:srgbClr val="FFFFFF"/>
                </a:solidFill>
                <a:latin typeface="Trebuchet MS"/>
                <a:cs typeface="Trebuchet MS"/>
              </a:rPr>
              <a:t>k</a:t>
            </a:r>
            <a:r>
              <a:rPr sz="2700" spc="30" dirty="0">
                <a:solidFill>
                  <a:srgbClr val="FFFFFF"/>
                </a:solidFill>
                <a:latin typeface="Trebuchet MS"/>
                <a:cs typeface="Trebuchet MS"/>
              </a:rPr>
              <a:t>s</a:t>
            </a:r>
            <a:r>
              <a:rPr sz="2700" spc="-425" dirty="0">
                <a:solidFill>
                  <a:srgbClr val="FFFFFF"/>
                </a:solidFill>
                <a:latin typeface="Trebuchet MS"/>
                <a:cs typeface="Trebuchet MS"/>
              </a:rPr>
              <a:t>,</a:t>
            </a:r>
            <a:r>
              <a:rPr sz="2700" spc="-200" dirty="0">
                <a:solidFill>
                  <a:srgbClr val="FFFFFF"/>
                </a:solidFill>
                <a:latin typeface="Trebuchet MS"/>
                <a:cs typeface="Trebuchet MS"/>
              </a:rPr>
              <a:t> </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5" dirty="0">
                <a:solidFill>
                  <a:srgbClr val="FFFFFF"/>
                </a:solidFill>
                <a:latin typeface="Trebuchet MS"/>
                <a:cs typeface="Trebuchet MS"/>
              </a:rPr>
              <a:t>h</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5" dirty="0">
                <a:solidFill>
                  <a:srgbClr val="FFFFFF"/>
                </a:solidFill>
                <a:latin typeface="Trebuchet MS"/>
                <a:cs typeface="Trebuchet MS"/>
              </a:rPr>
              <a:t>v</a:t>
            </a:r>
            <a:r>
              <a:rPr sz="2700" spc="-170" dirty="0">
                <a:solidFill>
                  <a:srgbClr val="FFFFFF"/>
                </a:solidFill>
                <a:latin typeface="Trebuchet MS"/>
                <a:cs typeface="Trebuchet MS"/>
              </a:rPr>
              <a:t>i</a:t>
            </a:r>
            <a:r>
              <a:rPr sz="2700" spc="-90" dirty="0">
                <a:solidFill>
                  <a:srgbClr val="FFFFFF"/>
                </a:solidFill>
                <a:latin typeface="Trebuchet MS"/>
                <a:cs typeface="Trebuchet MS"/>
              </a:rPr>
              <a:t>t</a:t>
            </a:r>
            <a:r>
              <a:rPr sz="2700" spc="-65" dirty="0">
                <a:solidFill>
                  <a:srgbClr val="FFFFFF"/>
                </a:solidFill>
                <a:latin typeface="Trebuchet MS"/>
                <a:cs typeface="Trebuchet MS"/>
              </a:rPr>
              <a:t>y</a:t>
            </a:r>
            <a:r>
              <a:rPr sz="2700" spc="-375" dirty="0">
                <a:solidFill>
                  <a:srgbClr val="FFFFFF"/>
                </a:solidFill>
                <a:latin typeface="Trebuchet MS"/>
                <a:cs typeface="Trebuchet MS"/>
              </a:rPr>
              <a:t>,  </a:t>
            </a:r>
            <a:r>
              <a:rPr sz="2700" spc="-70" dirty="0">
                <a:solidFill>
                  <a:srgbClr val="FFFFFF"/>
                </a:solidFill>
                <a:latin typeface="Trebuchet MS"/>
                <a:cs typeface="Trebuchet MS"/>
              </a:rPr>
              <a:t>optimized</a:t>
            </a:r>
            <a:r>
              <a:rPr sz="2700" spc="-200" dirty="0">
                <a:solidFill>
                  <a:srgbClr val="FFFFFF"/>
                </a:solidFill>
                <a:latin typeface="Trebuchet MS"/>
                <a:cs typeface="Trebuchet MS"/>
              </a:rPr>
              <a:t> </a:t>
            </a:r>
            <a:r>
              <a:rPr sz="2700" spc="-90" dirty="0">
                <a:solidFill>
                  <a:srgbClr val="FFFFFF"/>
                </a:solidFill>
                <a:latin typeface="Trebuchet MS"/>
                <a:cs typeface="Trebuchet MS"/>
              </a:rPr>
              <a:t>resource</a:t>
            </a:r>
            <a:r>
              <a:rPr sz="2700" spc="-200" dirty="0">
                <a:solidFill>
                  <a:srgbClr val="FFFFFF"/>
                </a:solidFill>
                <a:latin typeface="Trebuchet MS"/>
                <a:cs typeface="Trebuchet MS"/>
              </a:rPr>
              <a:t> </a:t>
            </a:r>
            <a:r>
              <a:rPr sz="2700" spc="-110" dirty="0">
                <a:solidFill>
                  <a:srgbClr val="FFFFFF"/>
                </a:solidFill>
                <a:latin typeface="Trebuchet MS"/>
                <a:cs typeface="Trebuchet MS"/>
              </a:rPr>
              <a:t>allocation,</a:t>
            </a:r>
            <a:r>
              <a:rPr sz="2700" spc="-200" dirty="0">
                <a:solidFill>
                  <a:srgbClr val="FFFFFF"/>
                </a:solidFill>
                <a:latin typeface="Trebuchet MS"/>
                <a:cs typeface="Trebuchet MS"/>
              </a:rPr>
              <a:t> </a:t>
            </a:r>
            <a:r>
              <a:rPr sz="2700" spc="-40" dirty="0">
                <a:solidFill>
                  <a:srgbClr val="FFFFFF"/>
                </a:solidFill>
                <a:latin typeface="Trebuchet MS"/>
                <a:cs typeface="Trebuchet MS"/>
              </a:rPr>
              <a:t>and</a:t>
            </a:r>
            <a:endParaRPr sz="2700" dirty="0">
              <a:latin typeface="Trebuchet MS"/>
              <a:cs typeface="Trebuchet MS"/>
            </a:endParaRPr>
          </a:p>
          <a:p>
            <a:pPr marR="5080" algn="r">
              <a:lnSpc>
                <a:spcPts val="3225"/>
              </a:lnSpc>
            </a:pP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160" dirty="0">
                <a:solidFill>
                  <a:srgbClr val="FFFFFF"/>
                </a:solidFill>
                <a:latin typeface="Trebuchet MS"/>
                <a:cs typeface="Trebuchet MS"/>
              </a:rPr>
              <a:t>c</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70" dirty="0">
                <a:solidFill>
                  <a:srgbClr val="FFFFFF"/>
                </a:solidFill>
                <a:latin typeface="Trebuchet MS"/>
                <a:cs typeface="Trebuchet MS"/>
              </a:rPr>
              <a:t>a</a:t>
            </a:r>
            <a:r>
              <a:rPr sz="2700" spc="30" dirty="0">
                <a:solidFill>
                  <a:srgbClr val="FFFFFF"/>
                </a:solidFill>
                <a:latin typeface="Trebuchet MS"/>
                <a:cs typeface="Trebuchet MS"/>
              </a:rPr>
              <a:t>s</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80" dirty="0">
                <a:solidFill>
                  <a:srgbClr val="FFFFFF"/>
                </a:solidFill>
                <a:latin typeface="Trebuchet MS"/>
                <a:cs typeface="Trebuchet MS"/>
              </a:rPr>
              <a:t>o</a:t>
            </a:r>
            <a:r>
              <a:rPr sz="2700" spc="55" dirty="0">
                <a:solidFill>
                  <a:srgbClr val="FFFFFF"/>
                </a:solidFill>
                <a:latin typeface="Trebuchet MS"/>
                <a:cs typeface="Trebuchet MS"/>
              </a:rPr>
              <a:t>ﬁ</a:t>
            </a:r>
            <a:r>
              <a:rPr sz="2700" spc="-90" dirty="0">
                <a:solidFill>
                  <a:srgbClr val="FFFFFF"/>
                </a:solidFill>
                <a:latin typeface="Trebuchet MS"/>
                <a:cs typeface="Trebuchet MS"/>
              </a:rPr>
              <a:t>t</a:t>
            </a:r>
            <a:r>
              <a:rPr sz="2700" spc="-70" dirty="0">
                <a:solidFill>
                  <a:srgbClr val="FFFFFF"/>
                </a:solidFill>
                <a:latin typeface="Trebuchet MS"/>
                <a:cs typeface="Trebuchet MS"/>
              </a:rPr>
              <a:t>a</a:t>
            </a:r>
            <a:r>
              <a:rPr sz="2700" spc="-55" dirty="0">
                <a:solidFill>
                  <a:srgbClr val="FFFFFF"/>
                </a:solidFill>
                <a:latin typeface="Trebuchet MS"/>
                <a:cs typeface="Trebuchet MS"/>
              </a:rPr>
              <a:t>b</a:t>
            </a:r>
            <a:r>
              <a:rPr sz="2700" spc="-170" dirty="0">
                <a:solidFill>
                  <a:srgbClr val="FFFFFF"/>
                </a:solidFill>
                <a:latin typeface="Trebuchet MS"/>
                <a:cs typeface="Trebuchet MS"/>
              </a:rPr>
              <a:t>i</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90" dirty="0">
                <a:solidFill>
                  <a:srgbClr val="FFFFFF"/>
                </a:solidFill>
                <a:latin typeface="Trebuchet MS"/>
                <a:cs typeface="Trebuchet MS"/>
              </a:rPr>
              <a:t>t</a:t>
            </a:r>
            <a:r>
              <a:rPr sz="2700" spc="-65" dirty="0">
                <a:solidFill>
                  <a:srgbClr val="FFFFFF"/>
                </a:solidFill>
                <a:latin typeface="Trebuchet MS"/>
                <a:cs typeface="Trebuchet MS"/>
              </a:rPr>
              <a:t>y</a:t>
            </a:r>
            <a:r>
              <a:rPr sz="2700" spc="-395" dirty="0">
                <a:solidFill>
                  <a:srgbClr val="FFFFFF"/>
                </a:solidFill>
                <a:latin typeface="Trebuchet MS"/>
                <a:cs typeface="Trebuchet MS"/>
              </a:rPr>
              <a:t>.</a:t>
            </a:r>
            <a:endParaRPr sz="2700" dirty="0">
              <a:latin typeface="Trebuchet MS"/>
              <a:cs typeface="Trebuchet MS"/>
            </a:endParaRPr>
          </a:p>
        </p:txBody>
      </p:sp>
      <p:sp>
        <p:nvSpPr>
          <p:cNvPr id="10" name="object 10"/>
          <p:cNvSpPr/>
          <p:nvPr/>
        </p:nvSpPr>
        <p:spPr>
          <a:xfrm>
            <a:off x="13908704" y="325071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12" name="Title 11">
            <a:extLst>
              <a:ext uri="{FF2B5EF4-FFF2-40B4-BE49-F238E27FC236}">
                <a16:creationId xmlns:a16="http://schemas.microsoft.com/office/drawing/2014/main" id="{3E3B2BB1-1041-487B-8FF6-BFF4A677B592}"/>
              </a:ext>
            </a:extLst>
          </p:cNvPr>
          <p:cNvSpPr>
            <a:spLocks noGrp="1"/>
          </p:cNvSpPr>
          <p:nvPr>
            <p:ph type="title"/>
          </p:nvPr>
        </p:nvSpPr>
        <p:spPr>
          <a:xfrm>
            <a:off x="7321550" y="848192"/>
            <a:ext cx="11623445" cy="715581"/>
          </a:xfrm>
        </p:spPr>
        <p:txBody>
          <a:bodyPr/>
          <a:lstStyle/>
          <a:p>
            <a:r>
              <a:rPr lang="en-US"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a:t>
            </a:r>
          </a:p>
        </p:txBody>
      </p:sp>
      <p:pic>
        <p:nvPicPr>
          <p:cNvPr id="14" name="Picture 13">
            <a:extLst>
              <a:ext uri="{FF2B5EF4-FFF2-40B4-BE49-F238E27FC236}">
                <a16:creationId xmlns:a16="http://schemas.microsoft.com/office/drawing/2014/main" id="{A3C2924A-7F2D-42D6-B0F6-E5EED82102F2}"/>
              </a:ext>
            </a:extLst>
          </p:cNvPr>
          <p:cNvPicPr>
            <a:picLocks noChangeAspect="1"/>
          </p:cNvPicPr>
          <p:nvPr/>
        </p:nvPicPr>
        <p:blipFill>
          <a:blip r:embed="rId3"/>
          <a:stretch>
            <a:fillRect/>
          </a:stretch>
        </p:blipFill>
        <p:spPr>
          <a:xfrm>
            <a:off x="8159750" y="1873250"/>
            <a:ext cx="9349540" cy="4728502"/>
          </a:xfrm>
          <a:prstGeom prst="rect">
            <a:avLst/>
          </a:prstGeom>
        </p:spPr>
      </p:pic>
      <p:sp>
        <p:nvSpPr>
          <p:cNvPr id="16" name="TextBox 15">
            <a:extLst>
              <a:ext uri="{FF2B5EF4-FFF2-40B4-BE49-F238E27FC236}">
                <a16:creationId xmlns:a16="http://schemas.microsoft.com/office/drawing/2014/main" id="{5758BC2A-D2B4-41C6-A407-DFFD6FDA5158}"/>
              </a:ext>
            </a:extLst>
          </p:cNvPr>
          <p:cNvSpPr txBox="1"/>
          <p:nvPr/>
        </p:nvSpPr>
        <p:spPr>
          <a:xfrm>
            <a:off x="8142909" y="6888814"/>
            <a:ext cx="9475304" cy="2246769"/>
          </a:xfrm>
          <a:prstGeom prst="rect">
            <a:avLst/>
          </a:prstGeom>
          <a:noFill/>
        </p:spPr>
        <p:txBody>
          <a:bodyPr wrap="square">
            <a:spAutoFit/>
          </a:bodyPr>
          <a:lstStyle/>
          <a:p>
            <a:r>
              <a:rPr lang="en-US" sz="2000" dirty="0">
                <a:solidFill>
                  <a:schemeClr val="accent5">
                    <a:lumMod val="20000"/>
                    <a:lumOff val="80000"/>
                  </a:schemeClr>
                </a:solidFill>
              </a:rPr>
              <a:t>The model of a production system is based on an example of a real production department, with the use of </a:t>
            </a:r>
            <a:r>
              <a:rPr lang="en-US" sz="2000" dirty="0" err="1">
                <a:solidFill>
                  <a:schemeClr val="accent5">
                    <a:lumMod val="20000"/>
                    <a:lumOff val="80000"/>
                  </a:schemeClr>
                </a:solidFill>
              </a:rPr>
              <a:t>Tecnomatix</a:t>
            </a:r>
            <a:r>
              <a:rPr lang="en-US" sz="2000" dirty="0">
                <a:solidFill>
                  <a:schemeClr val="accent5">
                    <a:lumMod val="20000"/>
                    <a:lumOff val="80000"/>
                  </a:schemeClr>
                </a:solidFill>
              </a:rPr>
              <a:t> Plant Simulation software (Fig. 1). The input data are determined on the basis of the known technological data of the process and the data concerning material flow during production. It is particularly essential to reflect activities connected with the processing of individual components. The conducted experiments entailed studying to what extent the change in the size of the batches of entered components influences the efficiency of the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12" name="Title 11">
            <a:extLst>
              <a:ext uri="{FF2B5EF4-FFF2-40B4-BE49-F238E27FC236}">
                <a16:creationId xmlns:a16="http://schemas.microsoft.com/office/drawing/2014/main" id="{3E3B2BB1-1041-487B-8FF6-BFF4A677B592}"/>
              </a:ext>
            </a:extLst>
          </p:cNvPr>
          <p:cNvSpPr>
            <a:spLocks noGrp="1"/>
          </p:cNvSpPr>
          <p:nvPr>
            <p:ph type="title"/>
          </p:nvPr>
        </p:nvSpPr>
        <p:spPr>
          <a:xfrm>
            <a:off x="7016750" y="888068"/>
            <a:ext cx="11623445" cy="677108"/>
          </a:xfrm>
        </p:spPr>
        <p:txBody>
          <a:bodyPr/>
          <a:lstStyle/>
          <a:p>
            <a:r>
              <a:rPr lang="en-US" sz="44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p>
        </p:txBody>
      </p:sp>
      <p:pic>
        <p:nvPicPr>
          <p:cNvPr id="8" name="Picture 7">
            <a:extLst>
              <a:ext uri="{FF2B5EF4-FFF2-40B4-BE49-F238E27FC236}">
                <a16:creationId xmlns:a16="http://schemas.microsoft.com/office/drawing/2014/main" id="{E25A00A5-41C6-4D6D-9AE1-26ACA354616B}"/>
              </a:ext>
            </a:extLst>
          </p:cNvPr>
          <p:cNvPicPr>
            <a:picLocks noChangeAspect="1"/>
          </p:cNvPicPr>
          <p:nvPr/>
        </p:nvPicPr>
        <p:blipFill>
          <a:blip r:embed="rId3"/>
          <a:stretch>
            <a:fillRect/>
          </a:stretch>
        </p:blipFill>
        <p:spPr>
          <a:xfrm>
            <a:off x="8723716" y="2105441"/>
            <a:ext cx="7840169" cy="1838582"/>
          </a:xfrm>
          <a:prstGeom prst="rect">
            <a:avLst/>
          </a:prstGeom>
        </p:spPr>
      </p:pic>
      <p:sp>
        <p:nvSpPr>
          <p:cNvPr id="13" name="TextBox 12">
            <a:extLst>
              <a:ext uri="{FF2B5EF4-FFF2-40B4-BE49-F238E27FC236}">
                <a16:creationId xmlns:a16="http://schemas.microsoft.com/office/drawing/2014/main" id="{6089C67A-2068-4EF6-A16A-F4AB70136BA4}"/>
              </a:ext>
            </a:extLst>
          </p:cNvPr>
          <p:cNvSpPr txBox="1"/>
          <p:nvPr/>
        </p:nvSpPr>
        <p:spPr>
          <a:xfrm>
            <a:off x="8613316" y="4064612"/>
            <a:ext cx="8080834" cy="707886"/>
          </a:xfrm>
          <a:prstGeom prst="rect">
            <a:avLst/>
          </a:prstGeom>
          <a:noFill/>
        </p:spPr>
        <p:txBody>
          <a:bodyPr wrap="square">
            <a:spAutoFit/>
          </a:bodyPr>
          <a:lstStyle/>
          <a:p>
            <a:r>
              <a:rPr lang="en-US" sz="2000" dirty="0">
                <a:solidFill>
                  <a:schemeClr val="accent5">
                    <a:lumMod val="20000"/>
                    <a:lumOff val="80000"/>
                  </a:schemeClr>
                </a:solidFill>
              </a:rPr>
              <a:t>Table 1 presents unit timing of processing at specific stations. Assembly timing is constant and equals</a:t>
            </a:r>
          </a:p>
        </p:txBody>
      </p:sp>
      <p:pic>
        <p:nvPicPr>
          <p:cNvPr id="11" name="Picture 10">
            <a:extLst>
              <a:ext uri="{FF2B5EF4-FFF2-40B4-BE49-F238E27FC236}">
                <a16:creationId xmlns:a16="http://schemas.microsoft.com/office/drawing/2014/main" id="{B678D6B8-6D7C-4EF4-A538-3036AD1CBC76}"/>
              </a:ext>
            </a:extLst>
          </p:cNvPr>
          <p:cNvPicPr>
            <a:picLocks noChangeAspect="1"/>
          </p:cNvPicPr>
          <p:nvPr/>
        </p:nvPicPr>
        <p:blipFill>
          <a:blip r:embed="rId4"/>
          <a:stretch>
            <a:fillRect/>
          </a:stretch>
        </p:blipFill>
        <p:spPr>
          <a:xfrm>
            <a:off x="8613316" y="5468055"/>
            <a:ext cx="8173591" cy="1943371"/>
          </a:xfrm>
          <a:prstGeom prst="rect">
            <a:avLst/>
          </a:prstGeom>
        </p:spPr>
      </p:pic>
      <p:sp>
        <p:nvSpPr>
          <p:cNvPr id="17" name="TextBox 16">
            <a:extLst>
              <a:ext uri="{FF2B5EF4-FFF2-40B4-BE49-F238E27FC236}">
                <a16:creationId xmlns:a16="http://schemas.microsoft.com/office/drawing/2014/main" id="{922A5DE2-F50F-460E-AB60-F864421B4AD3}"/>
              </a:ext>
            </a:extLst>
          </p:cNvPr>
          <p:cNvSpPr txBox="1"/>
          <p:nvPr/>
        </p:nvSpPr>
        <p:spPr>
          <a:xfrm>
            <a:off x="8432967" y="7532015"/>
            <a:ext cx="9475304" cy="2246769"/>
          </a:xfrm>
          <a:prstGeom prst="rect">
            <a:avLst/>
          </a:prstGeom>
          <a:noFill/>
        </p:spPr>
        <p:txBody>
          <a:bodyPr wrap="square">
            <a:spAutoFit/>
          </a:bodyPr>
          <a:lstStyle/>
          <a:p>
            <a:r>
              <a:rPr lang="en-US" sz="2000" dirty="0">
                <a:solidFill>
                  <a:schemeClr val="accent5">
                    <a:lumMod val="20000"/>
                    <a:lumOff val="80000"/>
                  </a:schemeClr>
                </a:solidFill>
              </a:rPr>
              <a:t>The timings of retooling the stations in a studied process are included in Table 2. </a:t>
            </a:r>
          </a:p>
          <a:p>
            <a:r>
              <a:rPr lang="en-US" sz="2000" dirty="0">
                <a:solidFill>
                  <a:schemeClr val="accent5">
                    <a:lumMod val="20000"/>
                    <a:lumOff val="80000"/>
                  </a:schemeClr>
                </a:solidFill>
              </a:rPr>
              <a:t>They denote the time needed to change the basic parameters of a machine, </a:t>
            </a:r>
          </a:p>
          <a:p>
            <a:r>
              <a:rPr lang="en-US" sz="2000" dirty="0">
                <a:solidFill>
                  <a:schemeClr val="accent5">
                    <a:lumMod val="20000"/>
                    <a:lumOff val="80000"/>
                  </a:schemeClr>
                </a:solidFill>
              </a:rPr>
              <a:t>lapsing from the last element of one type to the first element of the other type.</a:t>
            </a:r>
          </a:p>
          <a:p>
            <a:endParaRPr lang="en-US" sz="2000" dirty="0">
              <a:solidFill>
                <a:schemeClr val="accent5">
                  <a:lumMod val="20000"/>
                  <a:lumOff val="80000"/>
                </a:schemeClr>
              </a:solidFill>
            </a:endParaRPr>
          </a:p>
          <a:p>
            <a:r>
              <a:rPr lang="en-US" sz="2000" dirty="0">
                <a:solidFill>
                  <a:schemeClr val="accent5">
                    <a:lumMod val="20000"/>
                    <a:lumOff val="80000"/>
                  </a:schemeClr>
                </a:solidFill>
              </a:rPr>
              <a:t>The level of machine availability is constant for all scenarios. It equals respectively </a:t>
            </a:r>
          </a:p>
          <a:p>
            <a:r>
              <a:rPr lang="en-US" sz="2000" dirty="0">
                <a:solidFill>
                  <a:schemeClr val="accent5">
                    <a:lumMod val="20000"/>
                    <a:lumOff val="80000"/>
                  </a:schemeClr>
                </a:solidFill>
              </a:rPr>
              <a:t>95% for machine 1, 90% for machines 2 and 3, and 80% for Assembly Station. The simulation period assumed one 8-hour shift.  </a:t>
            </a:r>
          </a:p>
        </p:txBody>
      </p:sp>
    </p:spTree>
    <p:extLst>
      <p:ext uri="{BB962C8B-B14F-4D97-AF65-F5344CB8AC3E}">
        <p14:creationId xmlns:p14="http://schemas.microsoft.com/office/powerpoint/2010/main" val="24894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6068199" y="749258"/>
            <a:ext cx="13064351" cy="751488"/>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endParaRPr spc="-400" dirty="0">
              <a:latin typeface="Verdana"/>
              <a:cs typeface="Verdana"/>
            </a:endParaRPr>
          </a:p>
        </p:txBody>
      </p:sp>
      <p:sp>
        <p:nvSpPr>
          <p:cNvPr id="14" name="object 14"/>
          <p:cNvSpPr/>
          <p:nvPr/>
        </p:nvSpPr>
        <p:spPr>
          <a:xfrm>
            <a:off x="6155933" y="1623083"/>
            <a:ext cx="11833617" cy="173267"/>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pic>
        <p:nvPicPr>
          <p:cNvPr id="16" name="Picture 15">
            <a:extLst>
              <a:ext uri="{FF2B5EF4-FFF2-40B4-BE49-F238E27FC236}">
                <a16:creationId xmlns:a16="http://schemas.microsoft.com/office/drawing/2014/main" id="{6E88EBE8-9524-42BD-A082-730AC7C296B1}"/>
              </a:ext>
            </a:extLst>
          </p:cNvPr>
          <p:cNvPicPr>
            <a:picLocks noChangeAspect="1"/>
          </p:cNvPicPr>
          <p:nvPr/>
        </p:nvPicPr>
        <p:blipFill>
          <a:blip r:embed="rId4"/>
          <a:stretch>
            <a:fillRect/>
          </a:stretch>
        </p:blipFill>
        <p:spPr>
          <a:xfrm>
            <a:off x="9146761" y="2224880"/>
            <a:ext cx="8011643" cy="5382376"/>
          </a:xfrm>
          <a:prstGeom prst="rect">
            <a:avLst/>
          </a:prstGeom>
        </p:spPr>
      </p:pic>
      <p:sp>
        <p:nvSpPr>
          <p:cNvPr id="18" name="TextBox 17">
            <a:extLst>
              <a:ext uri="{FF2B5EF4-FFF2-40B4-BE49-F238E27FC236}">
                <a16:creationId xmlns:a16="http://schemas.microsoft.com/office/drawing/2014/main" id="{57549D74-0000-4833-AA3F-8E9718DADB92}"/>
              </a:ext>
            </a:extLst>
          </p:cNvPr>
          <p:cNvSpPr txBox="1"/>
          <p:nvPr/>
        </p:nvSpPr>
        <p:spPr>
          <a:xfrm>
            <a:off x="8368548" y="8013528"/>
            <a:ext cx="9568068" cy="1323439"/>
          </a:xfrm>
          <a:prstGeom prst="rect">
            <a:avLst/>
          </a:prstGeom>
          <a:noFill/>
        </p:spPr>
        <p:txBody>
          <a:bodyPr wrap="square">
            <a:spAutoFit/>
          </a:bodyPr>
          <a:lstStyle/>
          <a:p>
            <a:r>
              <a:rPr lang="en-US" sz="2000" dirty="0">
                <a:solidFill>
                  <a:schemeClr val="bg2">
                    <a:lumMod val="75000"/>
                  </a:schemeClr>
                </a:solidFill>
              </a:rPr>
              <a:t>The analysis primarily focused on the scenario currently conducted in the enterprise. It assumes entering series of 30 items of each component into the system. The result of the simulation was 63 manufactured final products. Figure 2 presents a chart of efficiency for a basic production scenario.</a:t>
            </a:r>
          </a:p>
        </p:txBody>
      </p:sp>
      <p:sp>
        <p:nvSpPr>
          <p:cNvPr id="20" name="TextBox 19">
            <a:extLst>
              <a:ext uri="{FF2B5EF4-FFF2-40B4-BE49-F238E27FC236}">
                <a16:creationId xmlns:a16="http://schemas.microsoft.com/office/drawing/2014/main" id="{42BF1335-C4AF-47B9-9692-4C45262D1360}"/>
              </a:ext>
            </a:extLst>
          </p:cNvPr>
          <p:cNvSpPr txBox="1"/>
          <p:nvPr/>
        </p:nvSpPr>
        <p:spPr>
          <a:xfrm>
            <a:off x="3658203" y="4349153"/>
            <a:ext cx="9568068" cy="1015663"/>
          </a:xfrm>
          <a:prstGeom prst="rect">
            <a:avLst/>
          </a:prstGeom>
          <a:noFill/>
        </p:spPr>
        <p:txBody>
          <a:bodyPr wrap="square">
            <a:spAutoFit/>
          </a:bodyPr>
          <a:lstStyle/>
          <a:p>
            <a:r>
              <a:rPr lang="en-US" sz="5400" dirty="0">
                <a:solidFill>
                  <a:schemeClr val="bg2">
                    <a:lumMod val="75000"/>
                  </a:schemeClr>
                </a:solidFill>
              </a:rPr>
              <a:t>Scenario</a:t>
            </a:r>
            <a:r>
              <a:rPr lang="en-US" sz="6000" dirty="0">
                <a:solidFill>
                  <a:schemeClr val="bg2">
                    <a:lumMod val="75000"/>
                  </a:schemeClr>
                </a:solidFill>
              </a:rPr>
              <a:t> 1 : </a:t>
            </a:r>
          </a:p>
        </p:txBody>
      </p:sp>
    </p:spTree>
    <p:extLst>
      <p:ext uri="{BB962C8B-B14F-4D97-AF65-F5344CB8AC3E}">
        <p14:creationId xmlns:p14="http://schemas.microsoft.com/office/powerpoint/2010/main" val="2951569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6068199" y="749258"/>
            <a:ext cx="13064351" cy="751488"/>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endParaRPr spc="-400" dirty="0">
              <a:latin typeface="Verdana"/>
              <a:cs typeface="Verdana"/>
            </a:endParaRPr>
          </a:p>
        </p:txBody>
      </p:sp>
      <p:sp>
        <p:nvSpPr>
          <p:cNvPr id="14" name="object 14"/>
          <p:cNvSpPr/>
          <p:nvPr/>
        </p:nvSpPr>
        <p:spPr>
          <a:xfrm>
            <a:off x="6155933" y="1623083"/>
            <a:ext cx="11833617" cy="173267"/>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pic>
        <p:nvPicPr>
          <p:cNvPr id="13" name="Picture 12">
            <a:extLst>
              <a:ext uri="{FF2B5EF4-FFF2-40B4-BE49-F238E27FC236}">
                <a16:creationId xmlns:a16="http://schemas.microsoft.com/office/drawing/2014/main" id="{51E20193-3BB5-4088-945C-01BC86C200B8}"/>
              </a:ext>
            </a:extLst>
          </p:cNvPr>
          <p:cNvPicPr>
            <a:picLocks noChangeAspect="1"/>
          </p:cNvPicPr>
          <p:nvPr/>
        </p:nvPicPr>
        <p:blipFill>
          <a:blip r:embed="rId4"/>
          <a:stretch>
            <a:fillRect/>
          </a:stretch>
        </p:blipFill>
        <p:spPr>
          <a:xfrm>
            <a:off x="9153387" y="2265026"/>
            <a:ext cx="8001000" cy="5354053"/>
          </a:xfrm>
          <a:prstGeom prst="rect">
            <a:avLst/>
          </a:prstGeom>
        </p:spPr>
      </p:pic>
      <p:sp>
        <p:nvSpPr>
          <p:cNvPr id="19" name="TextBox 18">
            <a:extLst>
              <a:ext uri="{FF2B5EF4-FFF2-40B4-BE49-F238E27FC236}">
                <a16:creationId xmlns:a16="http://schemas.microsoft.com/office/drawing/2014/main" id="{05B50ACD-6E8D-412E-97D8-10005CC7AA31}"/>
              </a:ext>
            </a:extLst>
          </p:cNvPr>
          <p:cNvSpPr txBox="1"/>
          <p:nvPr/>
        </p:nvSpPr>
        <p:spPr>
          <a:xfrm>
            <a:off x="8672858" y="7759507"/>
            <a:ext cx="9568068" cy="1015663"/>
          </a:xfrm>
          <a:prstGeom prst="rect">
            <a:avLst/>
          </a:prstGeom>
          <a:noFill/>
        </p:spPr>
        <p:txBody>
          <a:bodyPr wrap="square">
            <a:spAutoFit/>
          </a:bodyPr>
          <a:lstStyle/>
          <a:p>
            <a:r>
              <a:rPr lang="en-US" sz="2000" dirty="0">
                <a:solidFill>
                  <a:schemeClr val="bg2">
                    <a:lumMod val="75000"/>
                  </a:schemeClr>
                </a:solidFill>
              </a:rPr>
              <a:t>Subsequently, the production system underwent an analysis, where the batch was increased up to 45 items of each element. This change led to the reduction of the production down to 56 items within 8 hours of simulation.</a:t>
            </a:r>
          </a:p>
        </p:txBody>
      </p:sp>
      <p:sp>
        <p:nvSpPr>
          <p:cNvPr id="20" name="TextBox 19">
            <a:extLst>
              <a:ext uri="{FF2B5EF4-FFF2-40B4-BE49-F238E27FC236}">
                <a16:creationId xmlns:a16="http://schemas.microsoft.com/office/drawing/2014/main" id="{DF5F63A6-A2BF-45D5-AA52-A58882DE216F}"/>
              </a:ext>
            </a:extLst>
          </p:cNvPr>
          <p:cNvSpPr txBox="1"/>
          <p:nvPr/>
        </p:nvSpPr>
        <p:spPr>
          <a:xfrm>
            <a:off x="3731891" y="4425356"/>
            <a:ext cx="9568068" cy="923330"/>
          </a:xfrm>
          <a:prstGeom prst="rect">
            <a:avLst/>
          </a:prstGeom>
          <a:noFill/>
        </p:spPr>
        <p:txBody>
          <a:bodyPr wrap="square">
            <a:spAutoFit/>
          </a:bodyPr>
          <a:lstStyle/>
          <a:p>
            <a:r>
              <a:rPr lang="en-US" sz="5400" dirty="0">
                <a:solidFill>
                  <a:schemeClr val="bg2">
                    <a:lumMod val="75000"/>
                  </a:schemeClr>
                </a:solidFill>
              </a:rPr>
              <a:t>Scenario 2 :</a:t>
            </a:r>
          </a:p>
        </p:txBody>
      </p:sp>
      <p:sp>
        <p:nvSpPr>
          <p:cNvPr id="17" name="TextBox 16">
            <a:extLst>
              <a:ext uri="{FF2B5EF4-FFF2-40B4-BE49-F238E27FC236}">
                <a16:creationId xmlns:a16="http://schemas.microsoft.com/office/drawing/2014/main" id="{FCA0E287-1658-42FD-AFDC-DBEB507ED1AA}"/>
              </a:ext>
            </a:extLst>
          </p:cNvPr>
          <p:cNvSpPr txBox="1"/>
          <p:nvPr/>
        </p:nvSpPr>
        <p:spPr>
          <a:xfrm>
            <a:off x="5320567" y="8861807"/>
            <a:ext cx="12711366" cy="1200329"/>
          </a:xfrm>
          <a:prstGeom prst="rect">
            <a:avLst/>
          </a:prstGeom>
          <a:noFill/>
        </p:spPr>
        <p:txBody>
          <a:bodyPr wrap="square">
            <a:spAutoFit/>
          </a:bodyPr>
          <a:lstStyle/>
          <a:p>
            <a:r>
              <a:rPr lang="en-US" dirty="0">
                <a:solidFill>
                  <a:schemeClr val="accent6">
                    <a:lumMod val="75000"/>
                  </a:schemeClr>
                </a:solidFill>
              </a:rPr>
              <a:t>Apart from reducing the number of manufactured final products, there also exist changes in the efficiency of work stations. The work load of machine 1 dropped increased from 80,78% to 82,33%, as to machine 2 - it increased from 37,57% to 38,13%, and for machine 3 it increased from 63,38% to 64,84%, as referred to the basic process. Due to a longer waiting time for all components, the timing of using the assembly station fell from 58.13% to 51.55%. </a:t>
            </a:r>
          </a:p>
        </p:txBody>
      </p:sp>
    </p:spTree>
    <p:extLst>
      <p:ext uri="{BB962C8B-B14F-4D97-AF65-F5344CB8AC3E}">
        <p14:creationId xmlns:p14="http://schemas.microsoft.com/office/powerpoint/2010/main" val="110558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6068199" y="749258"/>
            <a:ext cx="13064351" cy="751488"/>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endParaRPr spc="-400" dirty="0">
              <a:latin typeface="Verdana"/>
              <a:cs typeface="Verdana"/>
            </a:endParaRPr>
          </a:p>
        </p:txBody>
      </p:sp>
      <p:sp>
        <p:nvSpPr>
          <p:cNvPr id="14" name="object 14"/>
          <p:cNvSpPr/>
          <p:nvPr/>
        </p:nvSpPr>
        <p:spPr>
          <a:xfrm>
            <a:off x="6155933" y="1623083"/>
            <a:ext cx="11833617" cy="173267"/>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9" name="TextBox 18">
            <a:extLst>
              <a:ext uri="{FF2B5EF4-FFF2-40B4-BE49-F238E27FC236}">
                <a16:creationId xmlns:a16="http://schemas.microsoft.com/office/drawing/2014/main" id="{05B50ACD-6E8D-412E-97D8-10005CC7AA31}"/>
              </a:ext>
            </a:extLst>
          </p:cNvPr>
          <p:cNvSpPr txBox="1"/>
          <p:nvPr/>
        </p:nvSpPr>
        <p:spPr>
          <a:xfrm>
            <a:off x="8672858" y="7759507"/>
            <a:ext cx="9568068" cy="1015663"/>
          </a:xfrm>
          <a:prstGeom prst="rect">
            <a:avLst/>
          </a:prstGeom>
          <a:noFill/>
        </p:spPr>
        <p:txBody>
          <a:bodyPr wrap="square">
            <a:spAutoFit/>
          </a:bodyPr>
          <a:lstStyle/>
          <a:p>
            <a:r>
              <a:rPr lang="en-US" sz="2000" dirty="0">
                <a:solidFill>
                  <a:schemeClr val="bg2">
                    <a:lumMod val="75000"/>
                  </a:schemeClr>
                </a:solidFill>
              </a:rPr>
              <a:t>The third scenario assumes the reduction of volumes of entered batches down to 15 items. This resulted in the increase in the total production of the analysed process from 63 to 69 items of final products, preserving constant parameters of all objects of the model. </a:t>
            </a:r>
          </a:p>
        </p:txBody>
      </p:sp>
      <p:sp>
        <p:nvSpPr>
          <p:cNvPr id="20" name="TextBox 19">
            <a:extLst>
              <a:ext uri="{FF2B5EF4-FFF2-40B4-BE49-F238E27FC236}">
                <a16:creationId xmlns:a16="http://schemas.microsoft.com/office/drawing/2014/main" id="{DF5F63A6-A2BF-45D5-AA52-A58882DE216F}"/>
              </a:ext>
            </a:extLst>
          </p:cNvPr>
          <p:cNvSpPr txBox="1"/>
          <p:nvPr/>
        </p:nvSpPr>
        <p:spPr>
          <a:xfrm>
            <a:off x="3810358" y="4437625"/>
            <a:ext cx="9568068" cy="923330"/>
          </a:xfrm>
          <a:prstGeom prst="rect">
            <a:avLst/>
          </a:prstGeom>
          <a:noFill/>
        </p:spPr>
        <p:txBody>
          <a:bodyPr wrap="square">
            <a:spAutoFit/>
          </a:bodyPr>
          <a:lstStyle/>
          <a:p>
            <a:r>
              <a:rPr lang="en-US" sz="5400" dirty="0">
                <a:solidFill>
                  <a:schemeClr val="bg2">
                    <a:lumMod val="75000"/>
                  </a:schemeClr>
                </a:solidFill>
              </a:rPr>
              <a:t>Scenario 3 :</a:t>
            </a:r>
          </a:p>
        </p:txBody>
      </p:sp>
      <p:pic>
        <p:nvPicPr>
          <p:cNvPr id="22" name="Picture 21">
            <a:extLst>
              <a:ext uri="{FF2B5EF4-FFF2-40B4-BE49-F238E27FC236}">
                <a16:creationId xmlns:a16="http://schemas.microsoft.com/office/drawing/2014/main" id="{A27A853E-2702-4404-BF4F-8408ED7778C6}"/>
              </a:ext>
            </a:extLst>
          </p:cNvPr>
          <p:cNvPicPr>
            <a:picLocks noChangeAspect="1"/>
          </p:cNvPicPr>
          <p:nvPr/>
        </p:nvPicPr>
        <p:blipFill>
          <a:blip r:embed="rId4"/>
          <a:stretch>
            <a:fillRect/>
          </a:stretch>
        </p:blipFill>
        <p:spPr>
          <a:xfrm>
            <a:off x="9302750" y="2166790"/>
            <a:ext cx="7772400" cy="5297113"/>
          </a:xfrm>
          <a:prstGeom prst="rect">
            <a:avLst/>
          </a:prstGeom>
        </p:spPr>
      </p:pic>
    </p:spTree>
    <p:extLst>
      <p:ext uri="{BB962C8B-B14F-4D97-AF65-F5344CB8AC3E}">
        <p14:creationId xmlns:p14="http://schemas.microsoft.com/office/powerpoint/2010/main" val="3731410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12" name="Title 11">
            <a:extLst>
              <a:ext uri="{FF2B5EF4-FFF2-40B4-BE49-F238E27FC236}">
                <a16:creationId xmlns:a16="http://schemas.microsoft.com/office/drawing/2014/main" id="{3E3B2BB1-1041-487B-8FF6-BFF4A677B592}"/>
              </a:ext>
            </a:extLst>
          </p:cNvPr>
          <p:cNvSpPr>
            <a:spLocks noGrp="1"/>
          </p:cNvSpPr>
          <p:nvPr>
            <p:ph type="title"/>
          </p:nvPr>
        </p:nvSpPr>
        <p:spPr>
          <a:xfrm>
            <a:off x="7016750" y="888068"/>
            <a:ext cx="11623445" cy="677108"/>
          </a:xfrm>
        </p:spPr>
        <p:txBody>
          <a:bodyPr/>
          <a:lstStyle/>
          <a:p>
            <a:r>
              <a:rPr lang="en-US" sz="44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p>
        </p:txBody>
      </p:sp>
      <p:sp>
        <p:nvSpPr>
          <p:cNvPr id="14" name="TextBox 13">
            <a:extLst>
              <a:ext uri="{FF2B5EF4-FFF2-40B4-BE49-F238E27FC236}">
                <a16:creationId xmlns:a16="http://schemas.microsoft.com/office/drawing/2014/main" id="{4C918BE3-D47A-4A56-9684-E41C0C2A3A34}"/>
              </a:ext>
            </a:extLst>
          </p:cNvPr>
          <p:cNvSpPr txBox="1"/>
          <p:nvPr/>
        </p:nvSpPr>
        <p:spPr>
          <a:xfrm>
            <a:off x="7854950" y="2178050"/>
            <a:ext cx="9422296" cy="1938992"/>
          </a:xfrm>
          <a:prstGeom prst="rect">
            <a:avLst/>
          </a:prstGeom>
          <a:noFill/>
        </p:spPr>
        <p:txBody>
          <a:bodyPr wrap="square">
            <a:spAutoFit/>
          </a:bodyPr>
          <a:lstStyle/>
          <a:p>
            <a:r>
              <a:rPr lang="en-US" sz="2000" dirty="0">
                <a:solidFill>
                  <a:schemeClr val="bg2">
                    <a:lumMod val="75000"/>
                  </a:schemeClr>
                </a:solidFill>
              </a:rPr>
              <a:t>The gathered statistics were compared to the basic process (scenario 1). As the chart shows, despite increased total production at the time of simulation, the work load dropped in all machines. Thanks to more frequent provision with necessary semi-products, the efficiency of the assembly station increased. This has a direct impact on the increase in total production. The total time of retooling grew at all stations, which was caused by frequent changes of processed elements. </a:t>
            </a:r>
          </a:p>
        </p:txBody>
      </p:sp>
      <p:pic>
        <p:nvPicPr>
          <p:cNvPr id="10" name="Picture 9">
            <a:extLst>
              <a:ext uri="{FF2B5EF4-FFF2-40B4-BE49-F238E27FC236}">
                <a16:creationId xmlns:a16="http://schemas.microsoft.com/office/drawing/2014/main" id="{3B4343E4-E14B-44A4-8E5E-2C5711492450}"/>
              </a:ext>
            </a:extLst>
          </p:cNvPr>
          <p:cNvPicPr>
            <a:picLocks noChangeAspect="1"/>
          </p:cNvPicPr>
          <p:nvPr/>
        </p:nvPicPr>
        <p:blipFill>
          <a:blip r:embed="rId3"/>
          <a:stretch>
            <a:fillRect/>
          </a:stretch>
        </p:blipFill>
        <p:spPr>
          <a:xfrm>
            <a:off x="7984333" y="4523843"/>
            <a:ext cx="9688277" cy="1886213"/>
          </a:xfrm>
          <a:prstGeom prst="rect">
            <a:avLst/>
          </a:prstGeom>
        </p:spPr>
      </p:pic>
      <p:sp>
        <p:nvSpPr>
          <p:cNvPr id="18" name="TextBox 17">
            <a:extLst>
              <a:ext uri="{FF2B5EF4-FFF2-40B4-BE49-F238E27FC236}">
                <a16:creationId xmlns:a16="http://schemas.microsoft.com/office/drawing/2014/main" id="{BB6DC426-F3B3-4796-BDCE-0ECADA671CC8}"/>
              </a:ext>
            </a:extLst>
          </p:cNvPr>
          <p:cNvSpPr txBox="1"/>
          <p:nvPr/>
        </p:nvSpPr>
        <p:spPr>
          <a:xfrm>
            <a:off x="7988700" y="6632191"/>
            <a:ext cx="9322904" cy="830997"/>
          </a:xfrm>
          <a:prstGeom prst="rect">
            <a:avLst/>
          </a:prstGeom>
          <a:noFill/>
        </p:spPr>
        <p:txBody>
          <a:bodyPr wrap="square">
            <a:spAutoFit/>
          </a:bodyPr>
          <a:lstStyle/>
          <a:p>
            <a:r>
              <a:rPr lang="en-US" sz="2400" dirty="0">
                <a:solidFill>
                  <a:schemeClr val="bg2">
                    <a:lumMod val="75000"/>
                  </a:schemeClr>
                </a:solidFill>
              </a:rPr>
              <a:t>Table 3 presents the comparison of basic statistics achieved in the analysed production scenarios. </a:t>
            </a:r>
          </a:p>
        </p:txBody>
      </p:sp>
    </p:spTree>
    <p:extLst>
      <p:ext uri="{BB962C8B-B14F-4D97-AF65-F5344CB8AC3E}">
        <p14:creationId xmlns:p14="http://schemas.microsoft.com/office/powerpoint/2010/main" val="336239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834590" y="439876"/>
            <a:ext cx="12201960" cy="751488"/>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 analysed production scenarios contd.</a:t>
            </a:r>
            <a:endParaRPr spc="370" dirty="0"/>
          </a:p>
        </p:txBody>
      </p:sp>
      <p:sp>
        <p:nvSpPr>
          <p:cNvPr id="12" name="object 12"/>
          <p:cNvSpPr/>
          <p:nvPr/>
        </p:nvSpPr>
        <p:spPr>
          <a:xfrm>
            <a:off x="845718" y="1220422"/>
            <a:ext cx="11816512" cy="45719"/>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17" name="TextBox 16">
            <a:extLst>
              <a:ext uri="{FF2B5EF4-FFF2-40B4-BE49-F238E27FC236}">
                <a16:creationId xmlns:a16="http://schemas.microsoft.com/office/drawing/2014/main" id="{74079C2F-72A6-47AA-B2D6-59B93B67242F}"/>
              </a:ext>
            </a:extLst>
          </p:cNvPr>
          <p:cNvSpPr txBox="1"/>
          <p:nvPr/>
        </p:nvSpPr>
        <p:spPr>
          <a:xfrm>
            <a:off x="3135936" y="2617133"/>
            <a:ext cx="9150626" cy="3539430"/>
          </a:xfrm>
          <a:prstGeom prst="rect">
            <a:avLst/>
          </a:prstGeom>
          <a:noFill/>
        </p:spPr>
        <p:txBody>
          <a:bodyPr wrap="square">
            <a:spAutoFit/>
          </a:bodyPr>
          <a:lstStyle/>
          <a:p>
            <a:r>
              <a:rPr lang="en-US" sz="3200" dirty="0">
                <a:solidFill>
                  <a:schemeClr val="bg2">
                    <a:lumMod val="75000"/>
                  </a:schemeClr>
                </a:solidFill>
              </a:rPr>
              <a:t>This leads to the conclusion that reducing the batches entered into the system may increase its efficiency and flow of the transfers. However, it should be emphasized that the research involved three exemplary scenarios. The research within a wider scope could help in determining optimal volumes of production batches.</a:t>
            </a:r>
          </a:p>
        </p:txBody>
      </p:sp>
    </p:spTree>
    <p:extLst>
      <p:ext uri="{BB962C8B-B14F-4D97-AF65-F5344CB8AC3E}">
        <p14:creationId xmlns:p14="http://schemas.microsoft.com/office/powerpoint/2010/main" val="288655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6086321" y="1243038"/>
            <a:ext cx="4276725" cy="734060"/>
          </a:xfrm>
          <a:prstGeom prst="rect">
            <a:avLst/>
          </a:prstGeom>
        </p:spPr>
        <p:txBody>
          <a:bodyPr vert="horz" wrap="square" lIns="0" tIns="12700" rIns="0" bIns="0" rtlCol="0">
            <a:spAutoFit/>
          </a:bodyPr>
          <a:lstStyle/>
          <a:p>
            <a:pPr marL="12700">
              <a:lnSpc>
                <a:spcPct val="100000"/>
              </a:lnSpc>
              <a:spcBef>
                <a:spcPts val="100"/>
              </a:spcBef>
            </a:pPr>
            <a:r>
              <a:rPr spc="30" dirty="0"/>
              <a:t>F</a:t>
            </a:r>
            <a:r>
              <a:rPr spc="310" dirty="0"/>
              <a:t>u</a:t>
            </a:r>
            <a:r>
              <a:rPr spc="-680" dirty="0"/>
              <a:t>t</a:t>
            </a:r>
            <a:r>
              <a:rPr spc="310" dirty="0"/>
              <a:t>u</a:t>
            </a:r>
            <a:r>
              <a:rPr spc="-350" dirty="0"/>
              <a:t>r</a:t>
            </a:r>
            <a:r>
              <a:rPr spc="30" dirty="0"/>
              <a:t>e</a:t>
            </a:r>
            <a:r>
              <a:rPr spc="-1315" dirty="0"/>
              <a:t> </a:t>
            </a:r>
            <a:r>
              <a:rPr spc="520" dirty="0"/>
              <a:t>R</a:t>
            </a:r>
            <a:r>
              <a:rPr spc="30" dirty="0"/>
              <a:t>e</a:t>
            </a:r>
            <a:r>
              <a:rPr spc="-300" dirty="0"/>
              <a:t>s</a:t>
            </a:r>
            <a:r>
              <a:rPr spc="10" dirty="0"/>
              <a:t>e</a:t>
            </a:r>
            <a:r>
              <a:rPr spc="70" dirty="0"/>
              <a:t>a</a:t>
            </a:r>
            <a:r>
              <a:rPr spc="-350" dirty="0"/>
              <a:t>r</a:t>
            </a:r>
            <a:r>
              <a:rPr spc="-130" dirty="0"/>
              <a:t>c</a:t>
            </a:r>
            <a:r>
              <a:rPr spc="370" dirty="0"/>
              <a:t>h</a:t>
            </a:r>
          </a:p>
        </p:txBody>
      </p:sp>
      <p:pic>
        <p:nvPicPr>
          <p:cNvPr id="10" name="object 10"/>
          <p:cNvPicPr/>
          <p:nvPr/>
        </p:nvPicPr>
        <p:blipFill>
          <a:blip r:embed="rId3" cstate="print"/>
          <a:stretch>
            <a:fillRect/>
          </a:stretch>
        </p:blipFill>
        <p:spPr>
          <a:xfrm>
            <a:off x="4373369" y="3066086"/>
            <a:ext cx="2711297" cy="318254"/>
          </a:xfrm>
          <a:prstGeom prst="rect">
            <a:avLst/>
          </a:prstGeom>
        </p:spPr>
      </p:pic>
      <p:sp>
        <p:nvSpPr>
          <p:cNvPr id="11" name="object 11"/>
          <p:cNvSpPr txBox="1"/>
          <p:nvPr/>
        </p:nvSpPr>
        <p:spPr>
          <a:xfrm>
            <a:off x="6065348" y="3003977"/>
            <a:ext cx="6317615" cy="3770629"/>
          </a:xfrm>
          <a:prstGeom prst="rect">
            <a:avLst/>
          </a:prstGeom>
        </p:spPr>
        <p:txBody>
          <a:bodyPr vert="horz" wrap="square" lIns="0" tIns="12065" rIns="0" bIns="0" rtlCol="0">
            <a:spAutoFit/>
          </a:bodyPr>
          <a:lstStyle/>
          <a:p>
            <a:pPr marL="12700" marR="5080" indent="294640">
              <a:lnSpc>
                <a:spcPct val="100800"/>
              </a:lnSpc>
              <a:spcBef>
                <a:spcPts val="95"/>
              </a:spcBef>
            </a:pPr>
            <a:r>
              <a:rPr lang="en-US" sz="3050" spc="20" dirty="0">
                <a:solidFill>
                  <a:srgbClr val="FFFFFF"/>
                </a:solidFill>
                <a:latin typeface="Trebuchet MS"/>
                <a:cs typeface="Trebuchet MS"/>
              </a:rPr>
              <a:t>	  </a:t>
            </a:r>
            <a:r>
              <a:rPr sz="3050" spc="20" dirty="0">
                <a:solidFill>
                  <a:srgbClr val="FFFFFF"/>
                </a:solidFill>
                <a:latin typeface="Trebuchet MS"/>
                <a:cs typeface="Trebuchet MS"/>
              </a:rPr>
              <a:t>F</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50" dirty="0">
                <a:solidFill>
                  <a:srgbClr val="FFFFFF"/>
                </a:solidFill>
                <a:latin typeface="Trebuchet MS"/>
                <a:cs typeface="Trebuchet MS"/>
              </a:rPr>
              <a:t>u</a:t>
            </a:r>
            <a:r>
              <a:rPr sz="3050" spc="-45" dirty="0">
                <a:solidFill>
                  <a:srgbClr val="FFFFFF"/>
                </a:solidFill>
                <a:latin typeface="Trebuchet MS"/>
                <a:cs typeface="Trebuchet MS"/>
              </a:rPr>
              <a:t>d</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10" dirty="0">
                <a:solidFill>
                  <a:srgbClr val="FFFFFF"/>
                </a:solidFill>
                <a:latin typeface="Trebuchet MS"/>
                <a:cs typeface="Trebuchet MS"/>
              </a:rPr>
              <a:t>n</a:t>
            </a:r>
            <a:r>
              <a:rPr lang="en-US" sz="3050" spc="10" dirty="0">
                <a:solidFill>
                  <a:srgbClr val="FFFFFF"/>
                </a:solidFill>
                <a:latin typeface="Trebuchet MS"/>
                <a:cs typeface="Trebuchet MS"/>
              </a:rPr>
              <a:t> </a:t>
            </a:r>
            <a:r>
              <a:rPr sz="3050" spc="-130" dirty="0">
                <a:solidFill>
                  <a:srgbClr val="FFFFFF"/>
                </a:solidFill>
                <a:latin typeface="Trebuchet MS"/>
                <a:cs typeface="Trebuchet MS"/>
              </a:rPr>
              <a:t>e</a:t>
            </a:r>
            <a:r>
              <a:rPr sz="3050" spc="50" dirty="0">
                <a:solidFill>
                  <a:srgbClr val="FFFFFF"/>
                </a:solidFill>
                <a:latin typeface="Trebuchet MS"/>
                <a:cs typeface="Trebuchet MS"/>
              </a:rPr>
              <a:t>x</a:t>
            </a:r>
            <a:r>
              <a:rPr sz="3050" spc="-40" dirty="0">
                <a:solidFill>
                  <a:srgbClr val="FFFFFF"/>
                </a:solidFill>
                <a:latin typeface="Trebuchet MS"/>
                <a:cs typeface="Trebuchet MS"/>
              </a:rPr>
              <a:t>p</a:t>
            </a:r>
            <a:r>
              <a:rPr sz="3050" spc="-215" dirty="0">
                <a:solidFill>
                  <a:srgbClr val="FFFFFF"/>
                </a:solidFill>
                <a:latin typeface="Trebuchet MS"/>
                <a:cs typeface="Trebuchet MS"/>
              </a:rPr>
              <a:t>l</a:t>
            </a:r>
            <a:r>
              <a:rPr sz="3050" spc="125" dirty="0">
                <a:solidFill>
                  <a:srgbClr val="FFFFFF"/>
                </a:solidFill>
                <a:latin typeface="Trebuchet MS"/>
                <a:cs typeface="Trebuchet MS"/>
              </a:rPr>
              <a:t>o</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5" dirty="0">
                <a:solidFill>
                  <a:srgbClr val="FFFFFF"/>
                </a:solidFill>
                <a:latin typeface="Trebuchet MS"/>
                <a:cs typeface="Trebuchet MS"/>
              </a:rPr>
              <a:t>d</a:t>
            </a:r>
            <a:r>
              <a:rPr sz="3050" spc="-15" dirty="0">
                <a:solidFill>
                  <a:srgbClr val="FFFFFF"/>
                </a:solidFill>
                <a:latin typeface="Trebuchet MS"/>
                <a:cs typeface="Trebuchet MS"/>
              </a:rPr>
              <a:t>v</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10" dirty="0">
                <a:solidFill>
                  <a:srgbClr val="FFFFFF"/>
                </a:solidFill>
                <a:latin typeface="Trebuchet MS"/>
                <a:cs typeface="Trebuchet MS"/>
              </a:rPr>
              <a:t>m</a:t>
            </a:r>
            <a:r>
              <a:rPr sz="3050" spc="-50" dirty="0">
                <a:solidFill>
                  <a:srgbClr val="FFFFFF"/>
                </a:solidFill>
                <a:latin typeface="Trebuchet MS"/>
                <a:cs typeface="Trebuchet MS"/>
              </a:rPr>
              <a:t>u</a:t>
            </a:r>
            <a:r>
              <a:rPr sz="3050" spc="-215" dirty="0">
                <a:solidFill>
                  <a:srgbClr val="FFFFFF"/>
                </a:solidFill>
                <a:latin typeface="Trebuchet MS"/>
                <a:cs typeface="Trebuchet MS"/>
              </a:rPr>
              <a:t>l</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0" dirty="0">
                <a:solidFill>
                  <a:srgbClr val="FFFFFF"/>
                </a:solidFill>
                <a:latin typeface="Trebuchet MS"/>
                <a:cs typeface="Trebuchet MS"/>
              </a:rPr>
              <a:t>n  </a:t>
            </a:r>
            <a:r>
              <a:rPr sz="3050" spc="-110" dirty="0">
                <a:solidFill>
                  <a:srgbClr val="FFFFFF"/>
                </a:solidFill>
                <a:latin typeface="Trebuchet MS"/>
                <a:cs typeface="Trebuchet MS"/>
              </a:rPr>
              <a:t>techniques,</a:t>
            </a:r>
            <a:r>
              <a:rPr sz="3050" spc="-200" dirty="0">
                <a:solidFill>
                  <a:srgbClr val="FFFFFF"/>
                </a:solidFill>
                <a:latin typeface="Trebuchet MS"/>
                <a:cs typeface="Trebuchet MS"/>
              </a:rPr>
              <a:t> </a:t>
            </a:r>
            <a:r>
              <a:rPr sz="3050" spc="-60" dirty="0">
                <a:solidFill>
                  <a:srgbClr val="FFFFFF"/>
                </a:solidFill>
                <a:latin typeface="Trebuchet MS"/>
                <a:cs typeface="Trebuchet MS"/>
              </a:rPr>
              <a:t>integration</a:t>
            </a:r>
            <a:r>
              <a:rPr sz="3050" spc="-200" dirty="0">
                <a:solidFill>
                  <a:srgbClr val="FFFFFF"/>
                </a:solidFill>
                <a:latin typeface="Trebuchet MS"/>
                <a:cs typeface="Trebuchet MS"/>
              </a:rPr>
              <a:t> </a:t>
            </a:r>
            <a:r>
              <a:rPr sz="3050" spc="-60" dirty="0">
                <a:solidFill>
                  <a:srgbClr val="FFFFFF"/>
                </a:solidFill>
                <a:latin typeface="Trebuchet MS"/>
                <a:cs typeface="Trebuchet MS"/>
              </a:rPr>
              <a:t>with</a:t>
            </a:r>
            <a:r>
              <a:rPr sz="3050" spc="-200" dirty="0">
                <a:solidFill>
                  <a:srgbClr val="FFFFFF"/>
                </a:solidFill>
                <a:latin typeface="Trebuchet MS"/>
                <a:cs typeface="Trebuchet MS"/>
              </a:rPr>
              <a:t> </a:t>
            </a:r>
            <a:r>
              <a:rPr sz="3050" spc="-45" dirty="0">
                <a:solidFill>
                  <a:srgbClr val="FFFFFF"/>
                </a:solidFill>
                <a:latin typeface="Trebuchet MS"/>
                <a:cs typeface="Trebuchet MS"/>
              </a:rPr>
              <a:t>emerging </a:t>
            </a:r>
            <a:r>
              <a:rPr sz="3050" spc="-905" dirty="0">
                <a:solidFill>
                  <a:srgbClr val="FFFFFF"/>
                </a:solidFill>
                <a:latin typeface="Trebuchet MS"/>
                <a:cs typeface="Trebuchet MS"/>
              </a:rPr>
              <a:t> </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15" dirty="0">
                <a:solidFill>
                  <a:srgbClr val="FFFFFF"/>
                </a:solidFill>
                <a:latin typeface="Trebuchet MS"/>
                <a:cs typeface="Trebuchet MS"/>
              </a:rPr>
              <a:t>n</a:t>
            </a:r>
            <a:r>
              <a:rPr sz="3050" spc="125" dirty="0">
                <a:solidFill>
                  <a:srgbClr val="FFFFFF"/>
                </a:solidFill>
                <a:latin typeface="Trebuchet MS"/>
                <a:cs typeface="Trebuchet MS"/>
              </a:rPr>
              <a:t>o</a:t>
            </a:r>
            <a:r>
              <a:rPr sz="3050" spc="-215" dirty="0">
                <a:solidFill>
                  <a:srgbClr val="FFFFFF"/>
                </a:solidFill>
                <a:latin typeface="Trebuchet MS"/>
                <a:cs typeface="Trebuchet MS"/>
              </a:rPr>
              <a:t>l</a:t>
            </a:r>
            <a:r>
              <a:rPr sz="3050" spc="125" dirty="0">
                <a:solidFill>
                  <a:srgbClr val="FFFFFF"/>
                </a:solidFill>
                <a:latin typeface="Trebuchet MS"/>
                <a:cs typeface="Trebuchet MS"/>
              </a:rPr>
              <a:t>o</a:t>
            </a:r>
            <a:r>
              <a:rPr sz="3050" spc="120" dirty="0">
                <a:solidFill>
                  <a:srgbClr val="FFFFFF"/>
                </a:solidFill>
                <a:latin typeface="Trebuchet MS"/>
                <a:cs typeface="Trebuchet MS"/>
              </a:rPr>
              <a:t>g</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l</a:t>
            </a:r>
            <a:r>
              <a:rPr sz="3050" spc="-185" dirty="0">
                <a:solidFill>
                  <a:srgbClr val="FFFFFF"/>
                </a:solidFill>
                <a:latin typeface="Trebuchet MS"/>
                <a:cs typeface="Trebuchet MS"/>
              </a:rPr>
              <a:t>i</a:t>
            </a:r>
            <a:r>
              <a:rPr sz="3050" spc="-80" dirty="0">
                <a:solidFill>
                  <a:srgbClr val="FFFFFF"/>
                </a:solidFill>
                <a:latin typeface="Trebuchet MS"/>
                <a:cs typeface="Trebuchet MS"/>
              </a:rPr>
              <a:t>k</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0" dirty="0">
                <a:solidFill>
                  <a:srgbClr val="FFFFFF"/>
                </a:solidFill>
                <a:latin typeface="Trebuchet MS"/>
                <a:cs typeface="Trebuchet MS"/>
              </a:rPr>
              <a:t>r</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75" dirty="0">
                <a:solidFill>
                  <a:srgbClr val="FFFFFF"/>
                </a:solidFill>
                <a:latin typeface="Trebuchet MS"/>
                <a:cs typeface="Trebuchet MS"/>
              </a:rPr>
              <a:t>ﬁ</a:t>
            </a:r>
            <a:r>
              <a:rPr sz="3050" spc="-170" dirty="0">
                <a:solidFill>
                  <a:srgbClr val="FFFFFF"/>
                </a:solidFill>
                <a:latin typeface="Trebuchet MS"/>
                <a:cs typeface="Trebuchet MS"/>
              </a:rPr>
              <a:t>c</a:t>
            </a:r>
            <a:r>
              <a:rPr sz="3050" spc="-185" dirty="0">
                <a:solidFill>
                  <a:srgbClr val="FFFFFF"/>
                </a:solidFill>
                <a:latin typeface="Trebuchet MS"/>
                <a:cs typeface="Trebuchet MS"/>
              </a:rPr>
              <a:t>i</a:t>
            </a:r>
            <a:r>
              <a:rPr sz="3050" spc="-65" dirty="0">
                <a:solidFill>
                  <a:srgbClr val="FFFFFF"/>
                </a:solidFill>
                <a:latin typeface="Trebuchet MS"/>
                <a:cs typeface="Trebuchet MS"/>
              </a:rPr>
              <a:t>a</a:t>
            </a:r>
            <a:r>
              <a:rPr sz="3050" spc="-215" dirty="0">
                <a:solidFill>
                  <a:srgbClr val="FFFFFF"/>
                </a:solidFill>
                <a:latin typeface="Trebuchet MS"/>
                <a:cs typeface="Trebuchet MS"/>
              </a:rPr>
              <a:t>l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215" dirty="0">
                <a:solidFill>
                  <a:srgbClr val="FFFFFF"/>
                </a:solidFill>
                <a:latin typeface="Trebuchet MS"/>
                <a:cs typeface="Trebuchet MS"/>
              </a:rPr>
              <a:t>ll</a:t>
            </a:r>
            <a:r>
              <a:rPr sz="3050" spc="-185" dirty="0">
                <a:solidFill>
                  <a:srgbClr val="FFFFFF"/>
                </a:solidFill>
                <a:latin typeface="Trebuchet MS"/>
                <a:cs typeface="Trebuchet MS"/>
              </a:rPr>
              <a:t>i</a:t>
            </a:r>
            <a:r>
              <a:rPr sz="3050" spc="120" dirty="0">
                <a:solidFill>
                  <a:srgbClr val="FFFFFF"/>
                </a:solidFill>
                <a:latin typeface="Trebuchet MS"/>
                <a:cs typeface="Trebuchet MS"/>
              </a:rPr>
              <a:t>g</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4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0" dirty="0">
                <a:solidFill>
                  <a:srgbClr val="FFFFFF"/>
                </a:solidFill>
                <a:latin typeface="Trebuchet MS"/>
                <a:cs typeface="Trebuchet MS"/>
              </a:rPr>
              <a:t>pp</a:t>
            </a:r>
            <a:r>
              <a:rPr sz="3050" spc="-215" dirty="0">
                <a:solidFill>
                  <a:srgbClr val="FFFFFF"/>
                </a:solidFill>
                <a:latin typeface="Trebuchet MS"/>
                <a:cs typeface="Trebuchet MS"/>
              </a:rPr>
              <a:t>l</a:t>
            </a:r>
            <a:r>
              <a:rPr sz="3050" spc="-185" dirty="0">
                <a:solidFill>
                  <a:srgbClr val="FFFFFF"/>
                </a:solidFill>
                <a:latin typeface="Trebuchet MS"/>
                <a:cs typeface="Trebuchet MS"/>
              </a:rPr>
              <a:t>ic</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10" dirty="0">
                <a:solidFill>
                  <a:srgbClr val="FFFFFF"/>
                </a:solidFill>
                <a:latin typeface="Trebuchet MS"/>
                <a:cs typeface="Trebuchet MS"/>
              </a:rPr>
              <a:t>m</a:t>
            </a:r>
            <a:r>
              <a:rPr sz="3050" spc="-50" dirty="0">
                <a:solidFill>
                  <a:srgbClr val="FFFFFF"/>
                </a:solidFill>
                <a:latin typeface="Trebuchet MS"/>
                <a:cs typeface="Trebuchet MS"/>
              </a:rPr>
              <a:t>u</a:t>
            </a:r>
            <a:r>
              <a:rPr sz="3050" spc="-215" dirty="0">
                <a:solidFill>
                  <a:srgbClr val="FFFFFF"/>
                </a:solidFill>
                <a:latin typeface="Trebuchet MS"/>
                <a:cs typeface="Trebuchet MS"/>
              </a:rPr>
              <a:t>l</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0" dirty="0">
                <a:solidFill>
                  <a:srgbClr val="FFFFFF"/>
                </a:solidFill>
                <a:latin typeface="Trebuchet MS"/>
                <a:cs typeface="Trebuchet MS"/>
              </a:rPr>
              <a:t>n  m</a:t>
            </a:r>
            <a:r>
              <a:rPr sz="3050" spc="125" dirty="0">
                <a:solidFill>
                  <a:srgbClr val="FFFFFF"/>
                </a:solidFill>
                <a:latin typeface="Trebuchet MS"/>
                <a:cs typeface="Trebuchet MS"/>
              </a:rPr>
              <a:t>o</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215" dirty="0">
                <a:solidFill>
                  <a:srgbClr val="FFFFFF"/>
                </a:solidFill>
                <a:latin typeface="Trebuchet MS"/>
                <a:cs typeface="Trebuchet MS"/>
              </a:rPr>
              <a:t>l</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85" dirty="0">
                <a:solidFill>
                  <a:srgbClr val="FFFFFF"/>
                </a:solidFill>
                <a:latin typeface="Trebuchet MS"/>
                <a:cs typeface="Trebuchet MS"/>
              </a:rPr>
              <a:t>i</a:t>
            </a:r>
            <a:r>
              <a:rPr sz="3050" spc="-85" dirty="0">
                <a:solidFill>
                  <a:srgbClr val="FFFFFF"/>
                </a:solidFill>
                <a:latin typeface="Trebuchet MS"/>
                <a:cs typeface="Trebuchet MS"/>
              </a:rPr>
              <a:t>f</a:t>
            </a:r>
            <a:r>
              <a:rPr sz="3050" spc="-114" dirty="0">
                <a:solidFill>
                  <a:srgbClr val="FFFFFF"/>
                </a:solidFill>
                <a:latin typeface="Trebuchet MS"/>
                <a:cs typeface="Trebuchet MS"/>
              </a:rPr>
              <a:t>f</a:t>
            </a:r>
            <a:r>
              <a:rPr sz="3050" spc="-110" dirty="0">
                <a:solidFill>
                  <a:srgbClr val="FFFFFF"/>
                </a:solidFill>
                <a:latin typeface="Trebuchet MS"/>
                <a:cs typeface="Trebuchet MS"/>
              </a:rPr>
              <a:t>e</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50" dirty="0">
                <a:solidFill>
                  <a:srgbClr val="FFFFFF"/>
                </a:solidFill>
                <a:latin typeface="Trebuchet MS"/>
                <a:cs typeface="Trebuchet MS"/>
              </a:rPr>
              <a:t>u</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90" dirty="0">
                <a:solidFill>
                  <a:srgbClr val="FFFFFF"/>
                </a:solidFill>
                <a:latin typeface="Trebuchet MS"/>
                <a:cs typeface="Trebuchet MS"/>
              </a:rPr>
              <a:t>o  </a:t>
            </a:r>
            <a:r>
              <a:rPr sz="3050" spc="-130" dirty="0">
                <a:solidFill>
                  <a:srgbClr val="FFFFFF"/>
                </a:solidFill>
                <a:latin typeface="Trebuchet MS"/>
                <a:cs typeface="Trebuchet MS"/>
              </a:rPr>
              <a:t>e</a:t>
            </a:r>
            <a:r>
              <a:rPr sz="3050" spc="50" dirty="0">
                <a:solidFill>
                  <a:srgbClr val="FFFFFF"/>
                </a:solidFill>
                <a:latin typeface="Trebuchet MS"/>
                <a:cs typeface="Trebuchet MS"/>
              </a:rPr>
              <a:t>x</a:t>
            </a:r>
            <a:r>
              <a:rPr sz="3050" spc="-40" dirty="0">
                <a:solidFill>
                  <a:srgbClr val="FFFFFF"/>
                </a:solidFill>
                <a:latin typeface="Trebuchet MS"/>
                <a:cs typeface="Trebuchet MS"/>
              </a:rPr>
              <a:t>p</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210" dirty="0">
                <a:solidFill>
                  <a:srgbClr val="FFFFFF"/>
                </a:solidFill>
                <a:latin typeface="Trebuchet MS"/>
                <a:cs typeface="Trebuchet MS"/>
              </a:rPr>
              <a:t>c</a:t>
            </a:r>
            <a:r>
              <a:rPr sz="3050" spc="125" dirty="0">
                <a:solidFill>
                  <a:srgbClr val="FFFFFF"/>
                </a:solidFill>
                <a:latin typeface="Trebuchet MS"/>
                <a:cs typeface="Trebuchet MS"/>
              </a:rPr>
              <a:t>o</a:t>
            </a:r>
            <a:r>
              <a:rPr sz="3050" spc="-40" dirty="0">
                <a:solidFill>
                  <a:srgbClr val="FFFFFF"/>
                </a:solidFill>
                <a:latin typeface="Trebuchet MS"/>
                <a:cs typeface="Trebuchet MS"/>
              </a:rPr>
              <a:t>p</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200" dirty="0">
                <a:solidFill>
                  <a:srgbClr val="FFFFFF"/>
                </a:solidFill>
                <a:latin typeface="Trebuchet MS"/>
                <a:cs typeface="Trebuchet MS"/>
              </a:rPr>
              <a:t>r</a:t>
            </a:r>
            <a:r>
              <a:rPr sz="3050" spc="125" dirty="0">
                <a:solidFill>
                  <a:srgbClr val="FFFFFF"/>
                </a:solidFill>
                <a:latin typeface="Trebuchet MS"/>
                <a:cs typeface="Trebuchet MS"/>
              </a:rPr>
              <a:t>o</a:t>
            </a:r>
            <a:r>
              <a:rPr sz="3050" spc="-45" dirty="0">
                <a:solidFill>
                  <a:srgbClr val="FFFFFF"/>
                </a:solidFill>
                <a:latin typeface="Trebuchet MS"/>
                <a:cs typeface="Trebuchet MS"/>
              </a:rPr>
              <a:t>d</a:t>
            </a:r>
            <a:r>
              <a:rPr sz="3050" spc="-50" dirty="0">
                <a:solidFill>
                  <a:srgbClr val="FFFFFF"/>
                </a:solidFill>
                <a:latin typeface="Trebuchet MS"/>
                <a:cs typeface="Trebuchet MS"/>
              </a:rPr>
              <a:t>u</a:t>
            </a:r>
            <a:r>
              <a:rPr sz="3050" spc="-170" dirty="0">
                <a:solidFill>
                  <a:srgbClr val="FFFFFF"/>
                </a:solidFill>
                <a:latin typeface="Trebuchet MS"/>
                <a:cs typeface="Trebuchet MS"/>
              </a:rPr>
              <a:t>c</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endParaRPr sz="3050" dirty="0">
              <a:latin typeface="Trebuchet MS"/>
              <a:cs typeface="Trebuchet MS"/>
            </a:endParaRPr>
          </a:p>
          <a:p>
            <a:pPr marR="5080">
              <a:lnSpc>
                <a:spcPct val="100000"/>
              </a:lnSpc>
              <a:spcBef>
                <a:spcPts val="15"/>
              </a:spcBef>
            </a:pPr>
            <a:r>
              <a:rPr sz="3050" spc="45" dirty="0">
                <a:solidFill>
                  <a:srgbClr val="FFFFFF"/>
                </a:solidFill>
                <a:latin typeface="Trebuchet MS"/>
                <a:cs typeface="Trebuchet MS"/>
              </a:rPr>
              <a:t>s</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65" dirty="0">
                <a:solidFill>
                  <a:srgbClr val="FFFFFF"/>
                </a:solidFill>
                <a:latin typeface="Trebuchet MS"/>
                <a:cs typeface="Trebuchet MS"/>
              </a:rPr>
              <a:t>a</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65" dirty="0">
                <a:solidFill>
                  <a:srgbClr val="FFFFFF"/>
                </a:solidFill>
                <a:latin typeface="Trebuchet MS"/>
                <a:cs typeface="Trebuchet MS"/>
              </a:rPr>
              <a:t>a</a:t>
            </a:r>
            <a:r>
              <a:rPr sz="3050" spc="-215" dirty="0">
                <a:solidFill>
                  <a:srgbClr val="FFFFFF"/>
                </a:solidFill>
                <a:latin typeface="Trebuchet MS"/>
                <a:cs typeface="Trebuchet MS"/>
              </a:rPr>
              <a:t>l</a:t>
            </a:r>
            <a:r>
              <a:rPr sz="3050" spc="20" dirty="0">
                <a:solidFill>
                  <a:srgbClr val="FFFFFF"/>
                </a:solidFill>
                <a:latin typeface="Trebuchet MS"/>
                <a:cs typeface="Trebuchet MS"/>
              </a:rPr>
              <a:t>y</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440" dirty="0">
                <a:solidFill>
                  <a:srgbClr val="FFFFFF"/>
                </a:solidFill>
                <a:latin typeface="Trebuchet MS"/>
                <a:cs typeface="Trebuchet MS"/>
              </a:rPr>
              <a:t>.</a:t>
            </a:r>
            <a:endParaRPr sz="3050" dirty="0">
              <a:latin typeface="Trebuchet MS"/>
              <a:cs typeface="Trebuchet MS"/>
            </a:endParaRPr>
          </a:p>
        </p:txBody>
      </p:sp>
      <p:sp>
        <p:nvSpPr>
          <p:cNvPr id="12" name="object 12"/>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492798" y="1263839"/>
            <a:ext cx="11658551" cy="728405"/>
          </a:xfrm>
          <a:prstGeom prst="rect">
            <a:avLst/>
          </a:prstGeom>
        </p:spPr>
        <p:txBody>
          <a:bodyPr vert="horz" wrap="square" lIns="0" tIns="12700" rIns="0" bIns="0" rtlCol="0">
            <a:spAutoFit/>
          </a:bodyPr>
          <a:lstStyle/>
          <a:p>
            <a:pPr marL="3996690">
              <a:lnSpc>
                <a:spcPct val="100000"/>
              </a:lnSpc>
              <a:spcBef>
                <a:spcPts val="100"/>
              </a:spcBef>
            </a:pPr>
            <a:r>
              <a:rPr lang="en-US" spc="-160" dirty="0"/>
              <a:t>What We Will Learn</a:t>
            </a:r>
            <a:endParaRPr spc="-160" dirty="0"/>
          </a:p>
        </p:txBody>
      </p:sp>
      <p:sp>
        <p:nvSpPr>
          <p:cNvPr id="3" name="object 3"/>
          <p:cNvSpPr txBox="1"/>
          <p:nvPr/>
        </p:nvSpPr>
        <p:spPr>
          <a:xfrm>
            <a:off x="9489224" y="4726337"/>
            <a:ext cx="7662125" cy="847026"/>
          </a:xfrm>
          <a:prstGeom prst="rect">
            <a:avLst/>
          </a:prstGeom>
        </p:spPr>
        <p:txBody>
          <a:bodyPr vert="horz" wrap="square" lIns="0" tIns="26034" rIns="0" bIns="0" rtlCol="0">
            <a:spAutoFit/>
          </a:bodyPr>
          <a:lstStyle/>
          <a:p>
            <a:pPr marL="12700" marR="5080">
              <a:lnSpc>
                <a:spcPts val="3229"/>
              </a:lnSpc>
              <a:spcBef>
                <a:spcPts val="204"/>
              </a:spcBef>
            </a:pPr>
            <a:r>
              <a:rPr sz="2700" spc="50" dirty="0">
                <a:solidFill>
                  <a:srgbClr val="FFFFFF"/>
                </a:solidFill>
                <a:latin typeface="Trebuchet MS"/>
                <a:cs typeface="Open Sans" panose="020B0606030504020204" pitchFamily="34" charset="0"/>
              </a:rPr>
              <a:t>A</a:t>
            </a:r>
            <a:r>
              <a:rPr sz="2700" dirty="0">
                <a:solidFill>
                  <a:srgbClr val="FFFFFF"/>
                </a:solidFill>
                <a:latin typeface="Trebuchet MS"/>
                <a:cs typeface="Open Sans" panose="020B0606030504020204" pitchFamily="34" charset="0"/>
              </a:rPr>
              <a:t>n</a:t>
            </a:r>
            <a:r>
              <a:rPr sz="2700" spc="-70" dirty="0">
                <a:solidFill>
                  <a:srgbClr val="FFFFFF"/>
                </a:solidFill>
                <a:latin typeface="Trebuchet MS"/>
                <a:cs typeface="Open Sans" panose="020B0606030504020204" pitchFamily="34" charset="0"/>
              </a:rPr>
              <a:t>a</a:t>
            </a:r>
            <a:r>
              <a:rPr sz="2700" spc="-195" dirty="0">
                <a:solidFill>
                  <a:srgbClr val="FFFFFF"/>
                </a:solidFill>
                <a:latin typeface="Trebuchet MS"/>
                <a:cs typeface="Open Sans" panose="020B0606030504020204" pitchFamily="34" charset="0"/>
              </a:rPr>
              <a:t>l</a:t>
            </a:r>
            <a:r>
              <a:rPr sz="2700" spc="10" dirty="0">
                <a:solidFill>
                  <a:srgbClr val="FFFFFF"/>
                </a:solidFill>
                <a:latin typeface="Trebuchet MS"/>
                <a:cs typeface="Open Sans" panose="020B0606030504020204" pitchFamily="34" charset="0"/>
              </a:rPr>
              <a:t>y</a:t>
            </a:r>
            <a:r>
              <a:rPr sz="2700" spc="-40" dirty="0">
                <a:solidFill>
                  <a:srgbClr val="FFFFFF"/>
                </a:solidFill>
                <a:latin typeface="Trebuchet MS"/>
                <a:cs typeface="Open Sans" panose="020B0606030504020204" pitchFamily="34" charset="0"/>
              </a:rPr>
              <a:t>z</a:t>
            </a:r>
            <a:r>
              <a:rPr sz="2700" spc="-170" dirty="0">
                <a:solidFill>
                  <a:srgbClr val="FFFFFF"/>
                </a:solidFill>
                <a:latin typeface="Trebuchet MS"/>
                <a:cs typeface="Open Sans" panose="020B0606030504020204" pitchFamily="34" charset="0"/>
              </a:rPr>
              <a:t>i</a:t>
            </a:r>
            <a:r>
              <a:rPr sz="2700" dirty="0">
                <a:solidFill>
                  <a:srgbClr val="FFFFFF"/>
                </a:solidFill>
                <a:latin typeface="Trebuchet MS"/>
                <a:cs typeface="Open Sans" panose="020B0606030504020204" pitchFamily="34" charset="0"/>
              </a:rPr>
              <a:t>n</a:t>
            </a:r>
            <a:r>
              <a:rPr sz="2700" spc="95" dirty="0">
                <a:solidFill>
                  <a:srgbClr val="FFFFFF"/>
                </a:solidFill>
                <a:latin typeface="Trebuchet MS"/>
                <a:cs typeface="Open Sans" panose="020B0606030504020204" pitchFamily="34" charset="0"/>
              </a:rPr>
              <a:t>g</a:t>
            </a:r>
            <a:r>
              <a:rPr sz="2700" spc="-200" dirty="0">
                <a:solidFill>
                  <a:srgbClr val="FFFFFF"/>
                </a:solidFill>
                <a:latin typeface="Trebuchet MS"/>
                <a:cs typeface="Open Sans" panose="020B0606030504020204" pitchFamily="34" charset="0"/>
              </a:rPr>
              <a:t> </a:t>
            </a:r>
            <a:r>
              <a:rPr sz="2700" spc="-50" dirty="0">
                <a:solidFill>
                  <a:srgbClr val="FFFFFF"/>
                </a:solidFill>
                <a:latin typeface="Trebuchet MS"/>
                <a:cs typeface="Open Sans" panose="020B0606030504020204" pitchFamily="34" charset="0"/>
              </a:rPr>
              <a:t>P</a:t>
            </a:r>
            <a:r>
              <a:rPr sz="2700" spc="-185" dirty="0">
                <a:solidFill>
                  <a:srgbClr val="FFFFFF"/>
                </a:solidFill>
                <a:latin typeface="Trebuchet MS"/>
                <a:cs typeface="Open Sans" panose="020B0606030504020204" pitchFamily="34" charset="0"/>
              </a:rPr>
              <a:t>r</a:t>
            </a:r>
            <a:r>
              <a:rPr sz="2700" spc="100" dirty="0">
                <a:solidFill>
                  <a:srgbClr val="FFFFFF"/>
                </a:solidFill>
                <a:latin typeface="Trebuchet MS"/>
                <a:cs typeface="Open Sans" panose="020B0606030504020204" pitchFamily="34" charset="0"/>
              </a:rPr>
              <a:t>o</a:t>
            </a:r>
            <a:r>
              <a:rPr sz="2700" spc="-50" dirty="0">
                <a:solidFill>
                  <a:srgbClr val="FFFFFF"/>
                </a:solidFill>
                <a:latin typeface="Trebuchet MS"/>
                <a:cs typeface="Open Sans" panose="020B0606030504020204" pitchFamily="34" charset="0"/>
              </a:rPr>
              <a:t>d</a:t>
            </a:r>
            <a:r>
              <a:rPr sz="2700" spc="-55" dirty="0">
                <a:solidFill>
                  <a:srgbClr val="FFFFFF"/>
                </a:solidFill>
                <a:latin typeface="Trebuchet MS"/>
                <a:cs typeface="Open Sans" panose="020B0606030504020204" pitchFamily="34" charset="0"/>
              </a:rPr>
              <a:t>u</a:t>
            </a:r>
            <a:r>
              <a:rPr sz="2700" spc="-160" dirty="0">
                <a:solidFill>
                  <a:srgbClr val="FFFFFF"/>
                </a:solidFill>
                <a:latin typeface="Trebuchet MS"/>
                <a:cs typeface="Open Sans" panose="020B0606030504020204" pitchFamily="34" charset="0"/>
              </a:rPr>
              <a:t>c</a:t>
            </a:r>
            <a:r>
              <a:rPr sz="2700" spc="-90" dirty="0">
                <a:solidFill>
                  <a:srgbClr val="FFFFFF"/>
                </a:solidFill>
                <a:latin typeface="Trebuchet MS"/>
                <a:cs typeface="Open Sans" panose="020B0606030504020204" pitchFamily="34" charset="0"/>
              </a:rPr>
              <a:t>t</a:t>
            </a:r>
            <a:r>
              <a:rPr sz="2700" spc="-170" dirty="0">
                <a:solidFill>
                  <a:srgbClr val="FFFFFF"/>
                </a:solidFill>
                <a:latin typeface="Trebuchet MS"/>
                <a:cs typeface="Open Sans" panose="020B0606030504020204" pitchFamily="34" charset="0"/>
              </a:rPr>
              <a:t>i</a:t>
            </a:r>
            <a:r>
              <a:rPr sz="2700" spc="100" dirty="0">
                <a:solidFill>
                  <a:srgbClr val="FFFFFF"/>
                </a:solidFill>
                <a:latin typeface="Trebuchet MS"/>
                <a:cs typeface="Open Sans" panose="020B0606030504020204" pitchFamily="34" charset="0"/>
              </a:rPr>
              <a:t>o</a:t>
            </a:r>
            <a:r>
              <a:rPr sz="2700" dirty="0">
                <a:solidFill>
                  <a:srgbClr val="FFFFFF"/>
                </a:solidFill>
                <a:latin typeface="Trebuchet MS"/>
                <a:cs typeface="Open Sans" panose="020B0606030504020204" pitchFamily="34" charset="0"/>
              </a:rPr>
              <a:t>n</a:t>
            </a:r>
            <a:r>
              <a:rPr sz="2700" spc="-200" dirty="0">
                <a:solidFill>
                  <a:srgbClr val="FFFFFF"/>
                </a:solidFill>
                <a:latin typeface="Trebuchet MS"/>
                <a:cs typeface="Open Sans" panose="020B0606030504020204" pitchFamily="34" charset="0"/>
              </a:rPr>
              <a:t> </a:t>
            </a:r>
            <a:r>
              <a:rPr sz="2700" spc="120" dirty="0">
                <a:solidFill>
                  <a:srgbClr val="FFFFFF"/>
                </a:solidFill>
                <a:latin typeface="Trebuchet MS"/>
                <a:cs typeface="Open Sans" panose="020B0606030504020204" pitchFamily="34" charset="0"/>
              </a:rPr>
              <a:t>S</a:t>
            </a:r>
            <a:r>
              <a:rPr sz="2700" spc="-195" dirty="0">
                <a:solidFill>
                  <a:srgbClr val="FFFFFF"/>
                </a:solidFill>
                <a:latin typeface="Trebuchet MS"/>
                <a:cs typeface="Open Sans" panose="020B0606030504020204" pitchFamily="34" charset="0"/>
              </a:rPr>
              <a:t>c</a:t>
            </a:r>
            <a:r>
              <a:rPr sz="2700" spc="-110" dirty="0">
                <a:solidFill>
                  <a:srgbClr val="FFFFFF"/>
                </a:solidFill>
                <a:latin typeface="Trebuchet MS"/>
                <a:cs typeface="Open Sans" panose="020B0606030504020204" pitchFamily="34" charset="0"/>
              </a:rPr>
              <a:t>e</a:t>
            </a:r>
            <a:r>
              <a:rPr sz="2700" dirty="0">
                <a:solidFill>
                  <a:srgbClr val="FFFFFF"/>
                </a:solidFill>
                <a:latin typeface="Trebuchet MS"/>
                <a:cs typeface="Open Sans" panose="020B0606030504020204" pitchFamily="34" charset="0"/>
              </a:rPr>
              <a:t>n</a:t>
            </a:r>
            <a:r>
              <a:rPr sz="2700" spc="-70" dirty="0">
                <a:solidFill>
                  <a:srgbClr val="FFFFFF"/>
                </a:solidFill>
                <a:latin typeface="Trebuchet MS"/>
                <a:cs typeface="Open Sans" panose="020B0606030504020204" pitchFamily="34" charset="0"/>
              </a:rPr>
              <a:t>a</a:t>
            </a:r>
            <a:r>
              <a:rPr sz="2700" spc="-140" dirty="0">
                <a:solidFill>
                  <a:srgbClr val="FFFFFF"/>
                </a:solidFill>
                <a:latin typeface="Trebuchet MS"/>
                <a:cs typeface="Open Sans" panose="020B0606030504020204" pitchFamily="34" charset="0"/>
              </a:rPr>
              <a:t>r</a:t>
            </a:r>
            <a:r>
              <a:rPr sz="2700" spc="-170" dirty="0">
                <a:solidFill>
                  <a:srgbClr val="FFFFFF"/>
                </a:solidFill>
                <a:latin typeface="Trebuchet MS"/>
                <a:cs typeface="Open Sans" panose="020B0606030504020204" pitchFamily="34" charset="0"/>
              </a:rPr>
              <a:t>i</a:t>
            </a:r>
            <a:r>
              <a:rPr sz="2700" spc="100" dirty="0">
                <a:solidFill>
                  <a:srgbClr val="FFFFFF"/>
                </a:solidFill>
                <a:latin typeface="Trebuchet MS"/>
                <a:cs typeface="Open Sans" panose="020B0606030504020204" pitchFamily="34" charset="0"/>
              </a:rPr>
              <a:t>o</a:t>
            </a:r>
            <a:r>
              <a:rPr sz="2700" spc="30" dirty="0">
                <a:solidFill>
                  <a:srgbClr val="FFFFFF"/>
                </a:solidFill>
                <a:latin typeface="Trebuchet MS"/>
                <a:cs typeface="Open Sans" panose="020B0606030504020204" pitchFamily="34" charset="0"/>
              </a:rPr>
              <a:t>s</a:t>
            </a:r>
            <a:r>
              <a:rPr sz="2700" spc="-200" dirty="0">
                <a:solidFill>
                  <a:srgbClr val="FFFFFF"/>
                </a:solidFill>
                <a:latin typeface="Trebuchet MS"/>
                <a:cs typeface="Open Sans" panose="020B0606030504020204" pitchFamily="34" charset="0"/>
              </a:rPr>
              <a:t> </a:t>
            </a:r>
            <a:r>
              <a:rPr sz="2700" spc="-90" dirty="0">
                <a:solidFill>
                  <a:srgbClr val="FFFFFF"/>
                </a:solidFill>
                <a:latin typeface="Trebuchet MS"/>
                <a:cs typeface="Open Sans" panose="020B0606030504020204" pitchFamily="34" charset="0"/>
              </a:rPr>
              <a:t>t</a:t>
            </a:r>
            <a:r>
              <a:rPr sz="2700" spc="-5" dirty="0">
                <a:solidFill>
                  <a:srgbClr val="FFFFFF"/>
                </a:solidFill>
                <a:latin typeface="Trebuchet MS"/>
                <a:cs typeface="Open Sans" panose="020B0606030504020204" pitchFamily="34" charset="0"/>
              </a:rPr>
              <a:t>h</a:t>
            </a:r>
            <a:r>
              <a:rPr sz="2700" spc="-185" dirty="0">
                <a:solidFill>
                  <a:srgbClr val="FFFFFF"/>
                </a:solidFill>
                <a:latin typeface="Trebuchet MS"/>
                <a:cs typeface="Open Sans" panose="020B0606030504020204" pitchFamily="34" charset="0"/>
              </a:rPr>
              <a:t>r</a:t>
            </a:r>
            <a:r>
              <a:rPr sz="2700" spc="100" dirty="0">
                <a:solidFill>
                  <a:srgbClr val="FFFFFF"/>
                </a:solidFill>
                <a:latin typeface="Trebuchet MS"/>
                <a:cs typeface="Open Sans" panose="020B0606030504020204" pitchFamily="34" charset="0"/>
              </a:rPr>
              <a:t>o</a:t>
            </a:r>
            <a:r>
              <a:rPr sz="2700" spc="-55" dirty="0">
                <a:solidFill>
                  <a:srgbClr val="FFFFFF"/>
                </a:solidFill>
                <a:latin typeface="Trebuchet MS"/>
                <a:cs typeface="Open Sans" panose="020B0606030504020204" pitchFamily="34" charset="0"/>
              </a:rPr>
              <a:t>u</a:t>
            </a:r>
            <a:r>
              <a:rPr sz="2700" spc="95" dirty="0">
                <a:solidFill>
                  <a:srgbClr val="FFFFFF"/>
                </a:solidFill>
                <a:latin typeface="Trebuchet MS"/>
                <a:cs typeface="Open Sans" panose="020B0606030504020204" pitchFamily="34" charset="0"/>
              </a:rPr>
              <a:t>g</a:t>
            </a:r>
            <a:r>
              <a:rPr sz="2700" spc="-5" dirty="0">
                <a:solidFill>
                  <a:srgbClr val="FFFFFF"/>
                </a:solidFill>
                <a:latin typeface="Trebuchet MS"/>
                <a:cs typeface="Open Sans" panose="020B0606030504020204" pitchFamily="34" charset="0"/>
              </a:rPr>
              <a:t>h  </a:t>
            </a:r>
            <a:r>
              <a:rPr sz="2700" spc="120" dirty="0">
                <a:solidFill>
                  <a:srgbClr val="FFFFFF"/>
                </a:solidFill>
                <a:latin typeface="Trebuchet MS"/>
                <a:cs typeface="Open Sans" panose="020B0606030504020204" pitchFamily="34" charset="0"/>
              </a:rPr>
              <a:t>S</a:t>
            </a:r>
            <a:r>
              <a:rPr sz="2700" spc="-170" dirty="0">
                <a:solidFill>
                  <a:srgbClr val="FFFFFF"/>
                </a:solidFill>
                <a:latin typeface="Trebuchet MS"/>
                <a:cs typeface="Open Sans" panose="020B0606030504020204" pitchFamily="34" charset="0"/>
              </a:rPr>
              <a:t>i</a:t>
            </a:r>
            <a:r>
              <a:rPr sz="2700" spc="-10" dirty="0">
                <a:solidFill>
                  <a:srgbClr val="FFFFFF"/>
                </a:solidFill>
                <a:latin typeface="Trebuchet MS"/>
                <a:cs typeface="Open Sans" panose="020B0606030504020204" pitchFamily="34" charset="0"/>
              </a:rPr>
              <a:t>m</a:t>
            </a:r>
            <a:r>
              <a:rPr sz="2700" spc="-55" dirty="0">
                <a:solidFill>
                  <a:srgbClr val="FFFFFF"/>
                </a:solidFill>
                <a:latin typeface="Trebuchet MS"/>
                <a:cs typeface="Open Sans" panose="020B0606030504020204" pitchFamily="34" charset="0"/>
              </a:rPr>
              <a:t>u</a:t>
            </a:r>
            <a:r>
              <a:rPr sz="2700" spc="-195" dirty="0">
                <a:solidFill>
                  <a:srgbClr val="FFFFFF"/>
                </a:solidFill>
                <a:latin typeface="Trebuchet MS"/>
                <a:cs typeface="Open Sans" panose="020B0606030504020204" pitchFamily="34" charset="0"/>
              </a:rPr>
              <a:t>l</a:t>
            </a:r>
            <a:r>
              <a:rPr sz="2700" spc="-70" dirty="0">
                <a:solidFill>
                  <a:srgbClr val="FFFFFF"/>
                </a:solidFill>
                <a:latin typeface="Trebuchet MS"/>
                <a:cs typeface="Open Sans" panose="020B0606030504020204" pitchFamily="34" charset="0"/>
              </a:rPr>
              <a:t>a</a:t>
            </a:r>
            <a:r>
              <a:rPr sz="2700" spc="-90" dirty="0">
                <a:solidFill>
                  <a:srgbClr val="FFFFFF"/>
                </a:solidFill>
                <a:latin typeface="Trebuchet MS"/>
                <a:cs typeface="Open Sans" panose="020B0606030504020204" pitchFamily="34" charset="0"/>
              </a:rPr>
              <a:t>t</a:t>
            </a:r>
            <a:r>
              <a:rPr sz="2700" spc="-170" dirty="0">
                <a:solidFill>
                  <a:srgbClr val="FFFFFF"/>
                </a:solidFill>
                <a:latin typeface="Trebuchet MS"/>
                <a:cs typeface="Open Sans" panose="020B0606030504020204" pitchFamily="34" charset="0"/>
              </a:rPr>
              <a:t>i</a:t>
            </a:r>
            <a:r>
              <a:rPr sz="2700" spc="100" dirty="0">
                <a:solidFill>
                  <a:srgbClr val="FFFFFF"/>
                </a:solidFill>
                <a:latin typeface="Trebuchet MS"/>
                <a:cs typeface="Open Sans" panose="020B0606030504020204" pitchFamily="34" charset="0"/>
              </a:rPr>
              <a:t>o</a:t>
            </a:r>
            <a:r>
              <a:rPr sz="2700" dirty="0">
                <a:solidFill>
                  <a:srgbClr val="FFFFFF"/>
                </a:solidFill>
                <a:latin typeface="Trebuchet MS"/>
                <a:cs typeface="Open Sans" panose="020B0606030504020204" pitchFamily="34" charset="0"/>
              </a:rPr>
              <a:t>n</a:t>
            </a:r>
            <a:r>
              <a:rPr sz="2700" spc="-200" dirty="0">
                <a:solidFill>
                  <a:srgbClr val="FFFFFF"/>
                </a:solidFill>
                <a:latin typeface="Trebuchet MS"/>
                <a:cs typeface="Open Sans" panose="020B0606030504020204" pitchFamily="34" charset="0"/>
              </a:rPr>
              <a:t> </a:t>
            </a:r>
            <a:r>
              <a:rPr sz="2700" spc="380" dirty="0">
                <a:solidFill>
                  <a:srgbClr val="FFFFFF"/>
                </a:solidFill>
                <a:latin typeface="Trebuchet MS"/>
                <a:cs typeface="Open Sans" panose="020B0606030504020204" pitchFamily="34" charset="0"/>
              </a:rPr>
              <a:t>M</a:t>
            </a:r>
            <a:r>
              <a:rPr sz="2700" spc="100" dirty="0">
                <a:solidFill>
                  <a:srgbClr val="FFFFFF"/>
                </a:solidFill>
                <a:latin typeface="Trebuchet MS"/>
                <a:cs typeface="Open Sans" panose="020B0606030504020204" pitchFamily="34" charset="0"/>
              </a:rPr>
              <a:t>o</a:t>
            </a:r>
            <a:r>
              <a:rPr sz="2700" spc="-50" dirty="0">
                <a:solidFill>
                  <a:srgbClr val="FFFFFF"/>
                </a:solidFill>
                <a:latin typeface="Trebuchet MS"/>
                <a:cs typeface="Open Sans" panose="020B0606030504020204" pitchFamily="34" charset="0"/>
              </a:rPr>
              <a:t>d</a:t>
            </a:r>
            <a:r>
              <a:rPr sz="2700" spc="-110" dirty="0">
                <a:solidFill>
                  <a:srgbClr val="FFFFFF"/>
                </a:solidFill>
                <a:latin typeface="Trebuchet MS"/>
                <a:cs typeface="Open Sans" panose="020B0606030504020204" pitchFamily="34" charset="0"/>
              </a:rPr>
              <a:t>e</a:t>
            </a:r>
            <a:r>
              <a:rPr sz="2700" spc="-195" dirty="0">
                <a:solidFill>
                  <a:srgbClr val="FFFFFF"/>
                </a:solidFill>
                <a:latin typeface="Trebuchet MS"/>
                <a:cs typeface="Open Sans" panose="020B0606030504020204" pitchFamily="34" charset="0"/>
              </a:rPr>
              <a:t>l</a:t>
            </a:r>
            <a:r>
              <a:rPr sz="2700" spc="30" dirty="0">
                <a:solidFill>
                  <a:srgbClr val="FFFFFF"/>
                </a:solidFill>
                <a:latin typeface="Trebuchet MS"/>
                <a:cs typeface="Open Sans" panose="020B0606030504020204" pitchFamily="34" charset="0"/>
              </a:rPr>
              <a:t>s</a:t>
            </a:r>
            <a:r>
              <a:rPr sz="2700" spc="-330" dirty="0">
                <a:solidFill>
                  <a:srgbClr val="FFFFFF"/>
                </a:solidFill>
                <a:latin typeface="Trebuchet MS"/>
                <a:cs typeface="Open Sans" panose="020B0606030504020204" pitchFamily="34" charset="0"/>
              </a:rPr>
              <a:t>:</a:t>
            </a:r>
            <a:r>
              <a:rPr sz="2700" spc="-200" dirty="0">
                <a:solidFill>
                  <a:srgbClr val="FFFFFF"/>
                </a:solidFill>
                <a:latin typeface="Trebuchet MS"/>
                <a:cs typeface="Open Sans" panose="020B0606030504020204" pitchFamily="34" charset="0"/>
              </a:rPr>
              <a:t> </a:t>
            </a:r>
            <a:r>
              <a:rPr sz="2700" spc="50" dirty="0">
                <a:solidFill>
                  <a:srgbClr val="FFFFFF"/>
                </a:solidFill>
                <a:latin typeface="Trebuchet MS"/>
                <a:cs typeface="Open Sans" panose="020B0606030504020204" pitchFamily="34" charset="0"/>
              </a:rPr>
              <a:t>A</a:t>
            </a:r>
            <a:r>
              <a:rPr sz="2700" spc="-200" dirty="0">
                <a:solidFill>
                  <a:srgbClr val="FFFFFF"/>
                </a:solidFill>
                <a:latin typeface="Trebuchet MS"/>
                <a:cs typeface="Open Sans" panose="020B0606030504020204" pitchFamily="34" charset="0"/>
              </a:rPr>
              <a:t> </a:t>
            </a:r>
            <a:r>
              <a:rPr sz="2700" spc="-45" dirty="0">
                <a:solidFill>
                  <a:srgbClr val="FFFFFF"/>
                </a:solidFill>
                <a:latin typeface="Trebuchet MS"/>
                <a:cs typeface="Open Sans" panose="020B0606030504020204" pitchFamily="34" charset="0"/>
              </a:rPr>
              <a:t>C</a:t>
            </a:r>
            <a:r>
              <a:rPr sz="2700" spc="100" dirty="0">
                <a:solidFill>
                  <a:srgbClr val="FFFFFF"/>
                </a:solidFill>
                <a:latin typeface="Trebuchet MS"/>
                <a:cs typeface="Open Sans" panose="020B0606030504020204" pitchFamily="34" charset="0"/>
              </a:rPr>
              <a:t>o</a:t>
            </a:r>
            <a:r>
              <a:rPr sz="2700" spc="-10" dirty="0">
                <a:solidFill>
                  <a:srgbClr val="FFFFFF"/>
                </a:solidFill>
                <a:latin typeface="Trebuchet MS"/>
                <a:cs typeface="Open Sans" panose="020B0606030504020204" pitchFamily="34" charset="0"/>
              </a:rPr>
              <a:t>m</a:t>
            </a:r>
            <a:r>
              <a:rPr sz="2700" spc="-50" dirty="0">
                <a:solidFill>
                  <a:srgbClr val="FFFFFF"/>
                </a:solidFill>
                <a:latin typeface="Trebuchet MS"/>
                <a:cs typeface="Open Sans" panose="020B0606030504020204" pitchFamily="34" charset="0"/>
              </a:rPr>
              <a:t>p</a:t>
            </a:r>
            <a:r>
              <a:rPr sz="2700" spc="-185" dirty="0">
                <a:solidFill>
                  <a:srgbClr val="FFFFFF"/>
                </a:solidFill>
                <a:latin typeface="Trebuchet MS"/>
                <a:cs typeface="Open Sans" panose="020B0606030504020204" pitchFamily="34" charset="0"/>
              </a:rPr>
              <a:t>r</a:t>
            </a:r>
            <a:r>
              <a:rPr sz="2700" spc="-110" dirty="0">
                <a:solidFill>
                  <a:srgbClr val="FFFFFF"/>
                </a:solidFill>
                <a:latin typeface="Trebuchet MS"/>
                <a:cs typeface="Open Sans" panose="020B0606030504020204" pitchFamily="34" charset="0"/>
              </a:rPr>
              <a:t>e</a:t>
            </a:r>
            <a:r>
              <a:rPr sz="2700" spc="-5" dirty="0">
                <a:solidFill>
                  <a:srgbClr val="FFFFFF"/>
                </a:solidFill>
                <a:latin typeface="Trebuchet MS"/>
                <a:cs typeface="Open Sans" panose="020B0606030504020204" pitchFamily="34" charset="0"/>
              </a:rPr>
              <a:t>h</a:t>
            </a:r>
            <a:r>
              <a:rPr sz="2700" spc="-110" dirty="0">
                <a:solidFill>
                  <a:srgbClr val="FFFFFF"/>
                </a:solidFill>
                <a:latin typeface="Trebuchet MS"/>
                <a:cs typeface="Open Sans" panose="020B0606030504020204" pitchFamily="34" charset="0"/>
              </a:rPr>
              <a:t>e</a:t>
            </a:r>
            <a:r>
              <a:rPr sz="2700" dirty="0">
                <a:solidFill>
                  <a:srgbClr val="FFFFFF"/>
                </a:solidFill>
                <a:latin typeface="Trebuchet MS"/>
                <a:cs typeface="Open Sans" panose="020B0606030504020204" pitchFamily="34" charset="0"/>
              </a:rPr>
              <a:t>n</a:t>
            </a:r>
            <a:r>
              <a:rPr sz="2700" spc="30" dirty="0">
                <a:solidFill>
                  <a:srgbClr val="FFFFFF"/>
                </a:solidFill>
                <a:latin typeface="Trebuchet MS"/>
                <a:cs typeface="Open Sans" panose="020B0606030504020204" pitchFamily="34" charset="0"/>
              </a:rPr>
              <a:t>s</a:t>
            </a:r>
            <a:r>
              <a:rPr sz="2700" spc="-170" dirty="0">
                <a:solidFill>
                  <a:srgbClr val="FFFFFF"/>
                </a:solidFill>
                <a:latin typeface="Trebuchet MS"/>
                <a:cs typeface="Open Sans" panose="020B0606030504020204" pitchFamily="34" charset="0"/>
              </a:rPr>
              <a:t>i</a:t>
            </a:r>
            <a:r>
              <a:rPr sz="2700" spc="-20" dirty="0">
                <a:solidFill>
                  <a:srgbClr val="FFFFFF"/>
                </a:solidFill>
                <a:latin typeface="Trebuchet MS"/>
                <a:cs typeface="Open Sans" panose="020B0606030504020204" pitchFamily="34" charset="0"/>
              </a:rPr>
              <a:t>v</a:t>
            </a:r>
            <a:r>
              <a:rPr sz="2700" spc="-110" dirty="0">
                <a:solidFill>
                  <a:srgbClr val="FFFFFF"/>
                </a:solidFill>
                <a:latin typeface="Trebuchet MS"/>
                <a:cs typeface="Open Sans" panose="020B0606030504020204" pitchFamily="34" charset="0"/>
              </a:rPr>
              <a:t>e</a:t>
            </a:r>
            <a:r>
              <a:rPr sz="2700" spc="-200" dirty="0">
                <a:solidFill>
                  <a:srgbClr val="FFFFFF"/>
                </a:solidFill>
                <a:latin typeface="Trebuchet MS"/>
                <a:cs typeface="Open Sans" panose="020B0606030504020204" pitchFamily="34" charset="0"/>
              </a:rPr>
              <a:t> </a:t>
            </a:r>
            <a:r>
              <a:rPr sz="2700" spc="75" dirty="0">
                <a:solidFill>
                  <a:srgbClr val="FFFFFF"/>
                </a:solidFill>
                <a:latin typeface="Trebuchet MS"/>
                <a:cs typeface="Open Sans" panose="020B0606030504020204" pitchFamily="34" charset="0"/>
              </a:rPr>
              <a:t>S</a:t>
            </a:r>
            <a:r>
              <a:rPr sz="2700" spc="-90" dirty="0">
                <a:solidFill>
                  <a:srgbClr val="FFFFFF"/>
                </a:solidFill>
                <a:latin typeface="Trebuchet MS"/>
                <a:cs typeface="Open Sans" panose="020B0606030504020204" pitchFamily="34" charset="0"/>
              </a:rPr>
              <a:t>t</a:t>
            </a:r>
            <a:r>
              <a:rPr sz="2700" spc="-55" dirty="0">
                <a:solidFill>
                  <a:srgbClr val="FFFFFF"/>
                </a:solidFill>
                <a:latin typeface="Trebuchet MS"/>
                <a:cs typeface="Open Sans" panose="020B0606030504020204" pitchFamily="34" charset="0"/>
              </a:rPr>
              <a:t>u</a:t>
            </a:r>
            <a:r>
              <a:rPr sz="2700" spc="-50" dirty="0">
                <a:solidFill>
                  <a:srgbClr val="FFFFFF"/>
                </a:solidFill>
                <a:latin typeface="Trebuchet MS"/>
                <a:cs typeface="Open Sans" panose="020B0606030504020204" pitchFamily="34" charset="0"/>
              </a:rPr>
              <a:t>d</a:t>
            </a:r>
            <a:r>
              <a:rPr sz="2700" spc="10" dirty="0">
                <a:solidFill>
                  <a:srgbClr val="FFFFFF"/>
                </a:solidFill>
                <a:latin typeface="Trebuchet MS"/>
                <a:cs typeface="Open Sans" panose="020B0606030504020204" pitchFamily="34" charset="0"/>
              </a:rPr>
              <a:t>y</a:t>
            </a:r>
            <a:endParaRPr sz="2700" dirty="0">
              <a:latin typeface="Trebuchet MS"/>
              <a:cs typeface="Open Sans" panose="020B0606030504020204" pitchFamily="34" charset="0"/>
            </a:endParaRPr>
          </a:p>
        </p:txBody>
      </p:sp>
      <p:sp>
        <p:nvSpPr>
          <p:cNvPr id="4" name="object 4"/>
          <p:cNvSpPr/>
          <p:nvPr/>
        </p:nvSpPr>
        <p:spPr>
          <a:xfrm>
            <a:off x="9536135" y="2101850"/>
            <a:ext cx="5024415" cy="7620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p:nvPr/>
        </p:nvSpPr>
        <p:spPr>
          <a:xfrm>
            <a:off x="4273550" y="4218748"/>
            <a:ext cx="10226040" cy="3248660"/>
          </a:xfrm>
          <a:prstGeom prst="rect">
            <a:avLst/>
          </a:prstGeom>
        </p:spPr>
        <p:txBody>
          <a:bodyPr vert="horz" wrap="square" lIns="0" tIns="12065" rIns="0" bIns="0" rtlCol="0">
            <a:spAutoFit/>
          </a:bodyPr>
          <a:lstStyle/>
          <a:p>
            <a:pPr marL="12700" marR="5080" indent="-635" algn="ctr">
              <a:lnSpc>
                <a:spcPct val="100699"/>
              </a:lnSpc>
              <a:spcBef>
                <a:spcPts val="95"/>
              </a:spcBef>
            </a:pPr>
            <a:r>
              <a:rPr sz="3500" spc="-35" dirty="0">
                <a:solidFill>
                  <a:srgbClr val="FFFFFF"/>
                </a:solidFill>
                <a:latin typeface="Trebuchet MS"/>
                <a:cs typeface="Trebuchet MS"/>
              </a:rPr>
              <a:t>Analyzing </a:t>
            </a:r>
            <a:r>
              <a:rPr sz="3500" spc="-60" dirty="0">
                <a:solidFill>
                  <a:srgbClr val="FFFFFF"/>
                </a:solidFill>
                <a:latin typeface="Trebuchet MS"/>
                <a:cs typeface="Trebuchet MS"/>
              </a:rPr>
              <a:t>production </a:t>
            </a:r>
            <a:r>
              <a:rPr sz="3500" spc="-65" dirty="0">
                <a:solidFill>
                  <a:srgbClr val="FFFFFF"/>
                </a:solidFill>
                <a:latin typeface="Trebuchet MS"/>
                <a:cs typeface="Trebuchet MS"/>
              </a:rPr>
              <a:t>scenarios </a:t>
            </a:r>
            <a:r>
              <a:rPr sz="3500" spc="-15" dirty="0">
                <a:solidFill>
                  <a:srgbClr val="FFFFFF"/>
                </a:solidFill>
                <a:latin typeface="Trebuchet MS"/>
                <a:cs typeface="Trebuchet MS"/>
              </a:rPr>
              <a:t>through </a:t>
            </a:r>
            <a:r>
              <a:rPr sz="3500" spc="-70" dirty="0">
                <a:solidFill>
                  <a:srgbClr val="FFFFFF"/>
                </a:solidFill>
                <a:latin typeface="Trebuchet MS"/>
                <a:cs typeface="Trebuchet MS"/>
              </a:rPr>
              <a:t>simulation </a:t>
            </a:r>
            <a:r>
              <a:rPr sz="3500" spc="-65" dirty="0">
                <a:solidFill>
                  <a:srgbClr val="FFFFFF"/>
                </a:solidFill>
                <a:latin typeface="Trebuchet MS"/>
                <a:cs typeface="Trebuchet MS"/>
              </a:rPr>
              <a:t> </a:t>
            </a:r>
            <a:r>
              <a:rPr sz="3500" spc="5" dirty="0">
                <a:solidFill>
                  <a:srgbClr val="FFFFFF"/>
                </a:solidFill>
                <a:latin typeface="Trebuchet MS"/>
                <a:cs typeface="Trebuchet MS"/>
              </a:rPr>
              <a:t>m</a:t>
            </a:r>
            <a:r>
              <a:rPr sz="3500" spc="145" dirty="0">
                <a:solidFill>
                  <a:srgbClr val="FFFFFF"/>
                </a:solidFill>
                <a:latin typeface="Trebuchet MS"/>
                <a:cs typeface="Trebuchet MS"/>
              </a:rPr>
              <a:t>o</a:t>
            </a:r>
            <a:r>
              <a:rPr sz="3500" spc="-50" dirty="0">
                <a:solidFill>
                  <a:srgbClr val="FFFFFF"/>
                </a:solidFill>
                <a:latin typeface="Trebuchet MS"/>
                <a:cs typeface="Trebuchet MS"/>
              </a:rPr>
              <a:t>d</a:t>
            </a:r>
            <a:r>
              <a:rPr sz="3500" spc="-130" dirty="0">
                <a:solidFill>
                  <a:srgbClr val="FFFFFF"/>
                </a:solidFill>
                <a:latin typeface="Trebuchet MS"/>
                <a:cs typeface="Trebuchet MS"/>
              </a:rPr>
              <a:t>e</a:t>
            </a:r>
            <a:r>
              <a:rPr sz="3500" spc="-245" dirty="0">
                <a:solidFill>
                  <a:srgbClr val="FFFFFF"/>
                </a:solidFill>
                <a:latin typeface="Trebuchet MS"/>
                <a:cs typeface="Trebuchet MS"/>
              </a:rPr>
              <a:t>l</a:t>
            </a:r>
            <a:r>
              <a:rPr sz="3500" spc="50" dirty="0">
                <a:solidFill>
                  <a:srgbClr val="FFFFFF"/>
                </a:solidFill>
                <a:latin typeface="Trebuchet MS"/>
                <a:cs typeface="Trebuchet MS"/>
              </a:rPr>
              <a:t>s</a:t>
            </a:r>
            <a:r>
              <a:rPr sz="3500" spc="-250" dirty="0">
                <a:solidFill>
                  <a:srgbClr val="FFFFFF"/>
                </a:solidFill>
                <a:latin typeface="Trebuchet MS"/>
                <a:cs typeface="Trebuchet MS"/>
              </a:rPr>
              <a:t> </a:t>
            </a:r>
            <a:r>
              <a:rPr sz="3500" spc="-50" dirty="0">
                <a:solidFill>
                  <a:srgbClr val="FFFFFF"/>
                </a:solidFill>
                <a:latin typeface="Trebuchet MS"/>
                <a:cs typeface="Trebuchet MS"/>
              </a:rPr>
              <a:t>p</a:t>
            </a:r>
            <a:r>
              <a:rPr sz="3500" spc="-229" dirty="0">
                <a:solidFill>
                  <a:srgbClr val="FFFFFF"/>
                </a:solidFill>
                <a:latin typeface="Trebuchet MS"/>
                <a:cs typeface="Trebuchet MS"/>
              </a:rPr>
              <a:t>r</a:t>
            </a:r>
            <a:r>
              <a:rPr sz="3500" spc="130" dirty="0">
                <a:solidFill>
                  <a:srgbClr val="FFFFFF"/>
                </a:solidFill>
                <a:latin typeface="Trebuchet MS"/>
                <a:cs typeface="Trebuchet MS"/>
              </a:rPr>
              <a:t>o</a:t>
            </a:r>
            <a:r>
              <a:rPr sz="3500" spc="5" dirty="0">
                <a:solidFill>
                  <a:srgbClr val="FFFFFF"/>
                </a:solidFill>
                <a:latin typeface="Trebuchet MS"/>
                <a:cs typeface="Trebuchet MS"/>
              </a:rPr>
              <a:t>v</a:t>
            </a:r>
            <a:r>
              <a:rPr sz="3500" spc="-210" dirty="0">
                <a:solidFill>
                  <a:srgbClr val="FFFFFF"/>
                </a:solidFill>
                <a:latin typeface="Trebuchet MS"/>
                <a:cs typeface="Trebuchet MS"/>
              </a:rPr>
              <a:t>i</a:t>
            </a:r>
            <a:r>
              <a:rPr sz="3500" spc="-50" dirty="0">
                <a:solidFill>
                  <a:srgbClr val="FFFFFF"/>
                </a:solidFill>
                <a:latin typeface="Trebuchet MS"/>
                <a:cs typeface="Trebuchet MS"/>
              </a:rPr>
              <a:t>d</a:t>
            </a:r>
            <a:r>
              <a:rPr sz="3500" spc="-130" dirty="0">
                <a:solidFill>
                  <a:srgbClr val="FFFFFF"/>
                </a:solidFill>
                <a:latin typeface="Trebuchet MS"/>
                <a:cs typeface="Trebuchet MS"/>
              </a:rPr>
              <a:t>e</a:t>
            </a:r>
            <a:r>
              <a:rPr sz="3500" spc="50" dirty="0">
                <a:solidFill>
                  <a:srgbClr val="FFFFFF"/>
                </a:solidFill>
                <a:latin typeface="Trebuchet MS"/>
                <a:cs typeface="Trebuchet MS"/>
              </a:rPr>
              <a:t>s</a:t>
            </a:r>
            <a:r>
              <a:rPr sz="3500" spc="-250" dirty="0">
                <a:solidFill>
                  <a:srgbClr val="FFFFFF"/>
                </a:solidFill>
                <a:latin typeface="Trebuchet MS"/>
                <a:cs typeface="Trebuchet MS"/>
              </a:rPr>
              <a:t> </a:t>
            </a:r>
            <a:r>
              <a:rPr sz="3500" spc="-15" dirty="0">
                <a:solidFill>
                  <a:srgbClr val="FFFFFF"/>
                </a:solidFill>
                <a:latin typeface="Trebuchet MS"/>
                <a:cs typeface="Trebuchet MS"/>
              </a:rPr>
              <a:t>v</a:t>
            </a:r>
            <a:r>
              <a:rPr sz="3500" spc="-75" dirty="0">
                <a:solidFill>
                  <a:srgbClr val="FFFFFF"/>
                </a:solidFill>
                <a:latin typeface="Trebuchet MS"/>
                <a:cs typeface="Trebuchet MS"/>
              </a:rPr>
              <a:t>a</a:t>
            </a:r>
            <a:r>
              <a:rPr sz="3500" spc="-245" dirty="0">
                <a:solidFill>
                  <a:srgbClr val="FFFFFF"/>
                </a:solidFill>
                <a:latin typeface="Trebuchet MS"/>
                <a:cs typeface="Trebuchet MS"/>
              </a:rPr>
              <a:t>l</a:t>
            </a:r>
            <a:r>
              <a:rPr sz="3500" spc="-60" dirty="0">
                <a:solidFill>
                  <a:srgbClr val="FFFFFF"/>
                </a:solidFill>
                <a:latin typeface="Trebuchet MS"/>
                <a:cs typeface="Trebuchet MS"/>
              </a:rPr>
              <a:t>u</a:t>
            </a:r>
            <a:r>
              <a:rPr sz="3500" spc="-75" dirty="0">
                <a:solidFill>
                  <a:srgbClr val="FFFFFF"/>
                </a:solidFill>
                <a:latin typeface="Trebuchet MS"/>
                <a:cs typeface="Trebuchet MS"/>
              </a:rPr>
              <a:t>a</a:t>
            </a:r>
            <a:r>
              <a:rPr sz="3500" spc="-55" dirty="0">
                <a:solidFill>
                  <a:srgbClr val="FFFFFF"/>
                </a:solidFill>
                <a:latin typeface="Trebuchet MS"/>
                <a:cs typeface="Trebuchet MS"/>
              </a:rPr>
              <a:t>b</a:t>
            </a:r>
            <a:r>
              <a:rPr sz="3500" spc="-245" dirty="0">
                <a:solidFill>
                  <a:srgbClr val="FFFFFF"/>
                </a:solidFill>
                <a:latin typeface="Trebuchet MS"/>
                <a:cs typeface="Trebuchet MS"/>
              </a:rPr>
              <a:t>l</a:t>
            </a:r>
            <a:r>
              <a:rPr sz="3500" spc="-130" dirty="0">
                <a:solidFill>
                  <a:srgbClr val="FFFFFF"/>
                </a:solidFill>
                <a:latin typeface="Trebuchet MS"/>
                <a:cs typeface="Trebuchet MS"/>
              </a:rPr>
              <a:t>e</a:t>
            </a:r>
            <a:r>
              <a:rPr sz="3500" spc="-250" dirty="0">
                <a:solidFill>
                  <a:srgbClr val="FFFFFF"/>
                </a:solidFill>
                <a:latin typeface="Trebuchet MS"/>
                <a:cs typeface="Trebuchet MS"/>
              </a:rPr>
              <a:t> </a:t>
            </a:r>
            <a:r>
              <a:rPr sz="3500" spc="-210" dirty="0">
                <a:solidFill>
                  <a:srgbClr val="FFFFFF"/>
                </a:solidFill>
                <a:latin typeface="Trebuchet MS"/>
                <a:cs typeface="Trebuchet MS"/>
              </a:rPr>
              <a:t>i</a:t>
            </a:r>
            <a:r>
              <a:rPr sz="3500" spc="15" dirty="0">
                <a:solidFill>
                  <a:srgbClr val="FFFFFF"/>
                </a:solidFill>
                <a:latin typeface="Trebuchet MS"/>
                <a:cs typeface="Trebuchet MS"/>
              </a:rPr>
              <a:t>n</a:t>
            </a:r>
            <a:r>
              <a:rPr sz="3500" spc="-80" dirty="0">
                <a:solidFill>
                  <a:srgbClr val="FFFFFF"/>
                </a:solidFill>
                <a:latin typeface="Trebuchet MS"/>
                <a:cs typeface="Trebuchet MS"/>
              </a:rPr>
              <a:t>si</a:t>
            </a:r>
            <a:r>
              <a:rPr sz="3500" spc="135" dirty="0">
                <a:solidFill>
                  <a:srgbClr val="FFFFFF"/>
                </a:solidFill>
                <a:latin typeface="Trebuchet MS"/>
                <a:cs typeface="Trebuchet MS"/>
              </a:rPr>
              <a:t>g</a:t>
            </a:r>
            <a:r>
              <a:rPr sz="3500" spc="10" dirty="0">
                <a:solidFill>
                  <a:srgbClr val="FFFFFF"/>
                </a:solidFill>
                <a:latin typeface="Trebuchet MS"/>
                <a:cs typeface="Trebuchet MS"/>
              </a:rPr>
              <a:t>h</a:t>
            </a:r>
            <a:r>
              <a:rPr sz="3500" spc="-105" dirty="0">
                <a:solidFill>
                  <a:srgbClr val="FFFFFF"/>
                </a:solidFill>
                <a:latin typeface="Trebuchet MS"/>
                <a:cs typeface="Trebuchet MS"/>
              </a:rPr>
              <a:t>t</a:t>
            </a:r>
            <a:r>
              <a:rPr sz="3500" spc="50" dirty="0">
                <a:solidFill>
                  <a:srgbClr val="FFFFFF"/>
                </a:solidFill>
                <a:latin typeface="Trebuchet MS"/>
                <a:cs typeface="Trebuchet MS"/>
              </a:rPr>
              <a:t>s</a:t>
            </a:r>
            <a:r>
              <a:rPr sz="3500" spc="-250" dirty="0">
                <a:solidFill>
                  <a:srgbClr val="FFFFFF"/>
                </a:solidFill>
                <a:latin typeface="Trebuchet MS"/>
                <a:cs typeface="Trebuchet MS"/>
              </a:rPr>
              <a:t> </a:t>
            </a:r>
            <a:r>
              <a:rPr sz="3500" spc="-135" dirty="0">
                <a:solidFill>
                  <a:srgbClr val="FFFFFF"/>
                </a:solidFill>
                <a:latin typeface="Trebuchet MS"/>
                <a:cs typeface="Trebuchet MS"/>
              </a:rPr>
              <a:t>f</a:t>
            </a:r>
            <a:r>
              <a:rPr sz="3500" spc="145" dirty="0">
                <a:solidFill>
                  <a:srgbClr val="FFFFFF"/>
                </a:solidFill>
                <a:latin typeface="Trebuchet MS"/>
                <a:cs typeface="Trebuchet MS"/>
              </a:rPr>
              <a:t>o</a:t>
            </a:r>
            <a:r>
              <a:rPr sz="3500" spc="-175" dirty="0">
                <a:solidFill>
                  <a:srgbClr val="FFFFFF"/>
                </a:solidFill>
                <a:latin typeface="Trebuchet MS"/>
                <a:cs typeface="Trebuchet MS"/>
              </a:rPr>
              <a:t>r</a:t>
            </a:r>
            <a:r>
              <a:rPr sz="3500" spc="-250" dirty="0">
                <a:solidFill>
                  <a:srgbClr val="FFFFFF"/>
                </a:solidFill>
                <a:latin typeface="Trebuchet MS"/>
                <a:cs typeface="Trebuchet MS"/>
              </a:rPr>
              <a:t> </a:t>
            </a:r>
            <a:r>
              <a:rPr sz="3500" spc="145" dirty="0">
                <a:solidFill>
                  <a:srgbClr val="FFFFFF"/>
                </a:solidFill>
                <a:latin typeface="Trebuchet MS"/>
                <a:cs typeface="Trebuchet MS"/>
              </a:rPr>
              <a:t>o</a:t>
            </a:r>
            <a:r>
              <a:rPr sz="3500" spc="-65" dirty="0">
                <a:solidFill>
                  <a:srgbClr val="FFFFFF"/>
                </a:solidFill>
                <a:latin typeface="Trebuchet MS"/>
                <a:cs typeface="Trebuchet MS"/>
              </a:rPr>
              <a:t>p</a:t>
            </a:r>
            <a:r>
              <a:rPr sz="3500" spc="-105" dirty="0">
                <a:solidFill>
                  <a:srgbClr val="FFFFFF"/>
                </a:solidFill>
                <a:latin typeface="Trebuchet MS"/>
                <a:cs typeface="Trebuchet MS"/>
              </a:rPr>
              <a:t>t</a:t>
            </a:r>
            <a:r>
              <a:rPr sz="3500" spc="-210" dirty="0">
                <a:solidFill>
                  <a:srgbClr val="FFFFFF"/>
                </a:solidFill>
                <a:latin typeface="Trebuchet MS"/>
                <a:cs typeface="Trebuchet MS"/>
              </a:rPr>
              <a:t>i</a:t>
            </a:r>
            <a:r>
              <a:rPr sz="3500" spc="5" dirty="0">
                <a:solidFill>
                  <a:srgbClr val="FFFFFF"/>
                </a:solidFill>
                <a:latin typeface="Trebuchet MS"/>
                <a:cs typeface="Trebuchet MS"/>
              </a:rPr>
              <a:t>m</a:t>
            </a:r>
            <a:r>
              <a:rPr sz="3500" spc="-210" dirty="0">
                <a:solidFill>
                  <a:srgbClr val="FFFFFF"/>
                </a:solidFill>
                <a:latin typeface="Trebuchet MS"/>
                <a:cs typeface="Trebuchet MS"/>
              </a:rPr>
              <a:t>i</a:t>
            </a:r>
            <a:r>
              <a:rPr sz="3500" spc="-40" dirty="0">
                <a:solidFill>
                  <a:srgbClr val="FFFFFF"/>
                </a:solidFill>
                <a:latin typeface="Trebuchet MS"/>
                <a:cs typeface="Trebuchet MS"/>
              </a:rPr>
              <a:t>z</a:t>
            </a:r>
            <a:r>
              <a:rPr sz="3500" spc="-210" dirty="0">
                <a:solidFill>
                  <a:srgbClr val="FFFFFF"/>
                </a:solidFill>
                <a:latin typeface="Trebuchet MS"/>
                <a:cs typeface="Trebuchet MS"/>
              </a:rPr>
              <a:t>i</a:t>
            </a:r>
            <a:r>
              <a:rPr sz="3500" spc="15" dirty="0">
                <a:solidFill>
                  <a:srgbClr val="FFFFFF"/>
                </a:solidFill>
                <a:latin typeface="Trebuchet MS"/>
                <a:cs typeface="Trebuchet MS"/>
              </a:rPr>
              <a:t>n</a:t>
            </a:r>
            <a:r>
              <a:rPr sz="3500" spc="100" dirty="0">
                <a:solidFill>
                  <a:srgbClr val="FFFFFF"/>
                </a:solidFill>
                <a:latin typeface="Trebuchet MS"/>
                <a:cs typeface="Trebuchet MS"/>
              </a:rPr>
              <a:t>g  </a:t>
            </a:r>
            <a:r>
              <a:rPr sz="3500" spc="-50" dirty="0">
                <a:solidFill>
                  <a:srgbClr val="FFFFFF"/>
                </a:solidFill>
                <a:latin typeface="Trebuchet MS"/>
                <a:cs typeface="Trebuchet MS"/>
              </a:rPr>
              <a:t>p</a:t>
            </a:r>
            <a:r>
              <a:rPr sz="3500" spc="-229" dirty="0">
                <a:solidFill>
                  <a:srgbClr val="FFFFFF"/>
                </a:solidFill>
                <a:latin typeface="Trebuchet MS"/>
                <a:cs typeface="Trebuchet MS"/>
              </a:rPr>
              <a:t>r</a:t>
            </a:r>
            <a:r>
              <a:rPr sz="3500" spc="145" dirty="0">
                <a:solidFill>
                  <a:srgbClr val="FFFFFF"/>
                </a:solidFill>
                <a:latin typeface="Trebuchet MS"/>
                <a:cs typeface="Trebuchet MS"/>
              </a:rPr>
              <a:t>o</a:t>
            </a:r>
            <a:r>
              <a:rPr sz="3500" spc="-50" dirty="0">
                <a:solidFill>
                  <a:srgbClr val="FFFFFF"/>
                </a:solidFill>
                <a:latin typeface="Trebuchet MS"/>
                <a:cs typeface="Trebuchet MS"/>
              </a:rPr>
              <a:t>d</a:t>
            </a:r>
            <a:r>
              <a:rPr sz="3500" spc="-60" dirty="0">
                <a:solidFill>
                  <a:srgbClr val="FFFFFF"/>
                </a:solidFill>
                <a:latin typeface="Trebuchet MS"/>
                <a:cs typeface="Trebuchet MS"/>
              </a:rPr>
              <a:t>u</a:t>
            </a:r>
            <a:r>
              <a:rPr sz="3500" spc="-195" dirty="0">
                <a:solidFill>
                  <a:srgbClr val="FFFFFF"/>
                </a:solidFill>
                <a:latin typeface="Trebuchet MS"/>
                <a:cs typeface="Trebuchet MS"/>
              </a:rPr>
              <a:t>c</a:t>
            </a:r>
            <a:r>
              <a:rPr sz="3500" spc="-105" dirty="0">
                <a:solidFill>
                  <a:srgbClr val="FFFFFF"/>
                </a:solidFill>
                <a:latin typeface="Trebuchet MS"/>
                <a:cs typeface="Trebuchet MS"/>
              </a:rPr>
              <a:t>t</a:t>
            </a:r>
            <a:r>
              <a:rPr sz="3500" spc="-210" dirty="0">
                <a:solidFill>
                  <a:srgbClr val="FFFFFF"/>
                </a:solidFill>
                <a:latin typeface="Trebuchet MS"/>
                <a:cs typeface="Trebuchet MS"/>
              </a:rPr>
              <a:t>i</a:t>
            </a:r>
            <a:r>
              <a:rPr sz="3500" spc="145" dirty="0">
                <a:solidFill>
                  <a:srgbClr val="FFFFFF"/>
                </a:solidFill>
                <a:latin typeface="Trebuchet MS"/>
                <a:cs typeface="Trebuchet MS"/>
              </a:rPr>
              <a:t>o</a:t>
            </a:r>
            <a:r>
              <a:rPr sz="3500" spc="15" dirty="0">
                <a:solidFill>
                  <a:srgbClr val="FFFFFF"/>
                </a:solidFill>
                <a:latin typeface="Trebuchet MS"/>
                <a:cs typeface="Trebuchet MS"/>
              </a:rPr>
              <a:t>n</a:t>
            </a:r>
            <a:r>
              <a:rPr sz="3500" spc="-250" dirty="0">
                <a:solidFill>
                  <a:srgbClr val="FFFFFF"/>
                </a:solidFill>
                <a:latin typeface="Trebuchet MS"/>
                <a:cs typeface="Trebuchet MS"/>
              </a:rPr>
              <a:t> </a:t>
            </a:r>
            <a:r>
              <a:rPr sz="3500" spc="-50" dirty="0">
                <a:solidFill>
                  <a:srgbClr val="FFFFFF"/>
                </a:solidFill>
                <a:latin typeface="Trebuchet MS"/>
                <a:cs typeface="Trebuchet MS"/>
              </a:rPr>
              <a:t>p</a:t>
            </a:r>
            <a:r>
              <a:rPr sz="3500" spc="-229" dirty="0">
                <a:solidFill>
                  <a:srgbClr val="FFFFFF"/>
                </a:solidFill>
                <a:latin typeface="Trebuchet MS"/>
                <a:cs typeface="Trebuchet MS"/>
              </a:rPr>
              <a:t>r</a:t>
            </a:r>
            <a:r>
              <a:rPr sz="3500" spc="145" dirty="0">
                <a:solidFill>
                  <a:srgbClr val="FFFFFF"/>
                </a:solidFill>
                <a:latin typeface="Trebuchet MS"/>
                <a:cs typeface="Trebuchet MS"/>
              </a:rPr>
              <a:t>o</a:t>
            </a:r>
            <a:r>
              <a:rPr sz="3500" spc="-240" dirty="0">
                <a:solidFill>
                  <a:srgbClr val="FFFFFF"/>
                </a:solidFill>
                <a:latin typeface="Trebuchet MS"/>
                <a:cs typeface="Trebuchet MS"/>
              </a:rPr>
              <a:t>c</a:t>
            </a:r>
            <a:r>
              <a:rPr sz="3500" spc="-130" dirty="0">
                <a:solidFill>
                  <a:srgbClr val="FFFFFF"/>
                </a:solidFill>
                <a:latin typeface="Trebuchet MS"/>
                <a:cs typeface="Trebuchet MS"/>
              </a:rPr>
              <a:t>e</a:t>
            </a:r>
            <a:r>
              <a:rPr sz="3500" spc="50" dirty="0">
                <a:solidFill>
                  <a:srgbClr val="FFFFFF"/>
                </a:solidFill>
                <a:latin typeface="Trebuchet MS"/>
                <a:cs typeface="Trebuchet MS"/>
              </a:rPr>
              <a:t>ss</a:t>
            </a:r>
            <a:r>
              <a:rPr sz="3500" spc="-130" dirty="0">
                <a:solidFill>
                  <a:srgbClr val="FFFFFF"/>
                </a:solidFill>
                <a:latin typeface="Trebuchet MS"/>
                <a:cs typeface="Trebuchet MS"/>
              </a:rPr>
              <a:t>e</a:t>
            </a:r>
            <a:r>
              <a:rPr sz="3500" spc="50" dirty="0">
                <a:solidFill>
                  <a:srgbClr val="FFFFFF"/>
                </a:solidFill>
                <a:latin typeface="Trebuchet MS"/>
                <a:cs typeface="Trebuchet MS"/>
              </a:rPr>
              <a:t>s</a:t>
            </a:r>
            <a:r>
              <a:rPr sz="3500" spc="-545" dirty="0">
                <a:solidFill>
                  <a:srgbClr val="FFFFFF"/>
                </a:solidFill>
                <a:latin typeface="Trebuchet MS"/>
                <a:cs typeface="Trebuchet MS"/>
              </a:rPr>
              <a:t>,</a:t>
            </a:r>
            <a:r>
              <a:rPr sz="3500" spc="-250" dirty="0">
                <a:solidFill>
                  <a:srgbClr val="FFFFFF"/>
                </a:solidFill>
                <a:latin typeface="Trebuchet MS"/>
                <a:cs typeface="Trebuchet MS"/>
              </a:rPr>
              <a:t> </a:t>
            </a:r>
            <a:r>
              <a:rPr sz="3500" spc="-229" dirty="0">
                <a:solidFill>
                  <a:srgbClr val="FFFFFF"/>
                </a:solidFill>
                <a:latin typeface="Trebuchet MS"/>
                <a:cs typeface="Trebuchet MS"/>
              </a:rPr>
              <a:t>r</a:t>
            </a:r>
            <a:r>
              <a:rPr sz="3500" spc="-130" dirty="0">
                <a:solidFill>
                  <a:srgbClr val="FFFFFF"/>
                </a:solidFill>
                <a:latin typeface="Trebuchet MS"/>
                <a:cs typeface="Trebuchet MS"/>
              </a:rPr>
              <a:t>e</a:t>
            </a:r>
            <a:r>
              <a:rPr sz="3500" spc="-50" dirty="0">
                <a:solidFill>
                  <a:srgbClr val="FFFFFF"/>
                </a:solidFill>
                <a:latin typeface="Trebuchet MS"/>
                <a:cs typeface="Trebuchet MS"/>
              </a:rPr>
              <a:t>d</a:t>
            </a:r>
            <a:r>
              <a:rPr sz="3500" spc="-60" dirty="0">
                <a:solidFill>
                  <a:srgbClr val="FFFFFF"/>
                </a:solidFill>
                <a:latin typeface="Trebuchet MS"/>
                <a:cs typeface="Trebuchet MS"/>
              </a:rPr>
              <a:t>u</a:t>
            </a:r>
            <a:r>
              <a:rPr sz="3500" spc="-195" dirty="0">
                <a:solidFill>
                  <a:srgbClr val="FFFFFF"/>
                </a:solidFill>
                <a:latin typeface="Trebuchet MS"/>
                <a:cs typeface="Trebuchet MS"/>
              </a:rPr>
              <a:t>c</a:t>
            </a:r>
            <a:r>
              <a:rPr sz="3500" spc="-210" dirty="0">
                <a:solidFill>
                  <a:srgbClr val="FFFFFF"/>
                </a:solidFill>
                <a:latin typeface="Trebuchet MS"/>
                <a:cs typeface="Trebuchet MS"/>
              </a:rPr>
              <a:t>i</a:t>
            </a:r>
            <a:r>
              <a:rPr sz="3500" spc="15" dirty="0">
                <a:solidFill>
                  <a:srgbClr val="FFFFFF"/>
                </a:solidFill>
                <a:latin typeface="Trebuchet MS"/>
                <a:cs typeface="Trebuchet MS"/>
              </a:rPr>
              <a:t>n</a:t>
            </a:r>
            <a:r>
              <a:rPr sz="3500" spc="135" dirty="0">
                <a:solidFill>
                  <a:srgbClr val="FFFFFF"/>
                </a:solidFill>
                <a:latin typeface="Trebuchet MS"/>
                <a:cs typeface="Trebuchet MS"/>
              </a:rPr>
              <a:t>g</a:t>
            </a:r>
            <a:r>
              <a:rPr sz="3500" spc="-250" dirty="0">
                <a:solidFill>
                  <a:srgbClr val="FFFFFF"/>
                </a:solidFill>
                <a:latin typeface="Trebuchet MS"/>
                <a:cs typeface="Trebuchet MS"/>
              </a:rPr>
              <a:t> </a:t>
            </a:r>
            <a:r>
              <a:rPr sz="3500" spc="-175" dirty="0">
                <a:solidFill>
                  <a:srgbClr val="FFFFFF"/>
                </a:solidFill>
                <a:latin typeface="Trebuchet MS"/>
                <a:cs typeface="Trebuchet MS"/>
              </a:rPr>
              <a:t>r</a:t>
            </a:r>
            <a:r>
              <a:rPr sz="3500" spc="-210" dirty="0">
                <a:solidFill>
                  <a:srgbClr val="FFFFFF"/>
                </a:solidFill>
                <a:latin typeface="Trebuchet MS"/>
                <a:cs typeface="Trebuchet MS"/>
              </a:rPr>
              <a:t>i</a:t>
            </a:r>
            <a:r>
              <a:rPr sz="3500" spc="-110" dirty="0">
                <a:solidFill>
                  <a:srgbClr val="FFFFFF"/>
                </a:solidFill>
                <a:latin typeface="Trebuchet MS"/>
                <a:cs typeface="Trebuchet MS"/>
              </a:rPr>
              <a:t>sks,</a:t>
            </a:r>
            <a:r>
              <a:rPr sz="3500" spc="-250" dirty="0">
                <a:solidFill>
                  <a:srgbClr val="FFFFFF"/>
                </a:solidFill>
                <a:latin typeface="Trebuchet MS"/>
                <a:cs typeface="Trebuchet MS"/>
              </a:rPr>
              <a:t> </a:t>
            </a:r>
            <a:r>
              <a:rPr sz="3500" spc="-75" dirty="0">
                <a:solidFill>
                  <a:srgbClr val="FFFFFF"/>
                </a:solidFill>
                <a:latin typeface="Trebuchet MS"/>
                <a:cs typeface="Trebuchet MS"/>
              </a:rPr>
              <a:t>a</a:t>
            </a:r>
            <a:r>
              <a:rPr sz="3500" spc="15" dirty="0">
                <a:solidFill>
                  <a:srgbClr val="FFFFFF"/>
                </a:solidFill>
                <a:latin typeface="Trebuchet MS"/>
                <a:cs typeface="Trebuchet MS"/>
              </a:rPr>
              <a:t>n</a:t>
            </a:r>
            <a:r>
              <a:rPr sz="3500" spc="-50" dirty="0">
                <a:solidFill>
                  <a:srgbClr val="FFFFFF"/>
                </a:solidFill>
                <a:latin typeface="Trebuchet MS"/>
                <a:cs typeface="Trebuchet MS"/>
              </a:rPr>
              <a:t>d</a:t>
            </a:r>
            <a:r>
              <a:rPr sz="3500" spc="-250" dirty="0">
                <a:solidFill>
                  <a:srgbClr val="FFFFFF"/>
                </a:solidFill>
                <a:latin typeface="Trebuchet MS"/>
                <a:cs typeface="Trebuchet MS"/>
              </a:rPr>
              <a:t> </a:t>
            </a:r>
            <a:r>
              <a:rPr sz="3500" spc="-210" dirty="0">
                <a:solidFill>
                  <a:srgbClr val="FFFFFF"/>
                </a:solidFill>
                <a:latin typeface="Trebuchet MS"/>
                <a:cs typeface="Trebuchet MS"/>
              </a:rPr>
              <a:t>i</a:t>
            </a:r>
            <a:r>
              <a:rPr sz="3500" spc="5" dirty="0">
                <a:solidFill>
                  <a:srgbClr val="FFFFFF"/>
                </a:solidFill>
                <a:latin typeface="Trebuchet MS"/>
                <a:cs typeface="Trebuchet MS"/>
              </a:rPr>
              <a:t>m</a:t>
            </a:r>
            <a:r>
              <a:rPr sz="3500" spc="-50" dirty="0">
                <a:solidFill>
                  <a:srgbClr val="FFFFFF"/>
                </a:solidFill>
                <a:latin typeface="Trebuchet MS"/>
                <a:cs typeface="Trebuchet MS"/>
              </a:rPr>
              <a:t>p</a:t>
            </a:r>
            <a:r>
              <a:rPr sz="3500" spc="-229" dirty="0">
                <a:solidFill>
                  <a:srgbClr val="FFFFFF"/>
                </a:solidFill>
                <a:latin typeface="Trebuchet MS"/>
                <a:cs typeface="Trebuchet MS"/>
              </a:rPr>
              <a:t>r</a:t>
            </a:r>
            <a:r>
              <a:rPr sz="3500" spc="130" dirty="0">
                <a:solidFill>
                  <a:srgbClr val="FFFFFF"/>
                </a:solidFill>
                <a:latin typeface="Trebuchet MS"/>
                <a:cs typeface="Trebuchet MS"/>
              </a:rPr>
              <a:t>o</a:t>
            </a:r>
            <a:r>
              <a:rPr sz="3500" spc="5" dirty="0">
                <a:solidFill>
                  <a:srgbClr val="FFFFFF"/>
                </a:solidFill>
                <a:latin typeface="Trebuchet MS"/>
                <a:cs typeface="Trebuchet MS"/>
              </a:rPr>
              <a:t>v</a:t>
            </a:r>
            <a:r>
              <a:rPr sz="3500" spc="-210" dirty="0">
                <a:solidFill>
                  <a:srgbClr val="FFFFFF"/>
                </a:solidFill>
                <a:latin typeface="Trebuchet MS"/>
                <a:cs typeface="Trebuchet MS"/>
              </a:rPr>
              <a:t>i</a:t>
            </a:r>
            <a:r>
              <a:rPr sz="3500" spc="15" dirty="0">
                <a:solidFill>
                  <a:srgbClr val="FFFFFF"/>
                </a:solidFill>
                <a:latin typeface="Trebuchet MS"/>
                <a:cs typeface="Trebuchet MS"/>
              </a:rPr>
              <a:t>n</a:t>
            </a:r>
            <a:r>
              <a:rPr sz="3500" spc="100" dirty="0">
                <a:solidFill>
                  <a:srgbClr val="FFFFFF"/>
                </a:solidFill>
                <a:latin typeface="Trebuchet MS"/>
                <a:cs typeface="Trebuchet MS"/>
              </a:rPr>
              <a:t>g  </a:t>
            </a:r>
            <a:r>
              <a:rPr sz="3500" spc="-50" dirty="0">
                <a:solidFill>
                  <a:srgbClr val="FFFFFF"/>
                </a:solidFill>
                <a:latin typeface="Trebuchet MS"/>
                <a:cs typeface="Trebuchet MS"/>
              </a:rPr>
              <a:t>d</a:t>
            </a:r>
            <a:r>
              <a:rPr sz="3500" spc="-130" dirty="0">
                <a:solidFill>
                  <a:srgbClr val="FFFFFF"/>
                </a:solidFill>
                <a:latin typeface="Trebuchet MS"/>
                <a:cs typeface="Trebuchet MS"/>
              </a:rPr>
              <a:t>e</a:t>
            </a:r>
            <a:r>
              <a:rPr sz="3500" spc="-195" dirty="0">
                <a:solidFill>
                  <a:srgbClr val="FFFFFF"/>
                </a:solidFill>
                <a:latin typeface="Trebuchet MS"/>
                <a:cs typeface="Trebuchet MS"/>
              </a:rPr>
              <a:t>c</a:t>
            </a:r>
            <a:r>
              <a:rPr sz="3500" spc="-210" dirty="0">
                <a:solidFill>
                  <a:srgbClr val="FFFFFF"/>
                </a:solidFill>
                <a:latin typeface="Trebuchet MS"/>
                <a:cs typeface="Trebuchet MS"/>
              </a:rPr>
              <a:t>i</a:t>
            </a:r>
            <a:r>
              <a:rPr sz="3500" spc="50" dirty="0">
                <a:solidFill>
                  <a:srgbClr val="FFFFFF"/>
                </a:solidFill>
                <a:latin typeface="Trebuchet MS"/>
                <a:cs typeface="Trebuchet MS"/>
              </a:rPr>
              <a:t>s</a:t>
            </a:r>
            <a:r>
              <a:rPr sz="3500" spc="-210" dirty="0">
                <a:solidFill>
                  <a:srgbClr val="FFFFFF"/>
                </a:solidFill>
                <a:latin typeface="Trebuchet MS"/>
                <a:cs typeface="Trebuchet MS"/>
              </a:rPr>
              <a:t>i</a:t>
            </a:r>
            <a:r>
              <a:rPr sz="3500" spc="145" dirty="0">
                <a:solidFill>
                  <a:srgbClr val="FFFFFF"/>
                </a:solidFill>
                <a:latin typeface="Trebuchet MS"/>
                <a:cs typeface="Trebuchet MS"/>
              </a:rPr>
              <a:t>o</a:t>
            </a:r>
            <a:r>
              <a:rPr sz="3500" spc="15" dirty="0">
                <a:solidFill>
                  <a:srgbClr val="FFFFFF"/>
                </a:solidFill>
                <a:latin typeface="Trebuchet MS"/>
                <a:cs typeface="Trebuchet MS"/>
              </a:rPr>
              <a:t>n</a:t>
            </a:r>
            <a:r>
              <a:rPr sz="3500" spc="90" dirty="0">
                <a:solidFill>
                  <a:srgbClr val="FFFFFF"/>
                </a:solidFill>
                <a:latin typeface="Trebuchet MS"/>
                <a:cs typeface="Trebuchet MS"/>
              </a:rPr>
              <a:t>-</a:t>
            </a:r>
            <a:r>
              <a:rPr sz="3500" spc="5" dirty="0">
                <a:solidFill>
                  <a:srgbClr val="FFFFFF"/>
                </a:solidFill>
                <a:latin typeface="Trebuchet MS"/>
                <a:cs typeface="Trebuchet MS"/>
              </a:rPr>
              <a:t>m</a:t>
            </a:r>
            <a:r>
              <a:rPr sz="3500" spc="-75" dirty="0">
                <a:solidFill>
                  <a:srgbClr val="FFFFFF"/>
                </a:solidFill>
                <a:latin typeface="Trebuchet MS"/>
                <a:cs typeface="Trebuchet MS"/>
              </a:rPr>
              <a:t>a</a:t>
            </a:r>
            <a:r>
              <a:rPr sz="3500" dirty="0">
                <a:solidFill>
                  <a:srgbClr val="FFFFFF"/>
                </a:solidFill>
                <a:latin typeface="Trebuchet MS"/>
                <a:cs typeface="Trebuchet MS"/>
              </a:rPr>
              <a:t>k</a:t>
            </a:r>
            <a:r>
              <a:rPr sz="3500" spc="-210" dirty="0">
                <a:solidFill>
                  <a:srgbClr val="FFFFFF"/>
                </a:solidFill>
                <a:latin typeface="Trebuchet MS"/>
                <a:cs typeface="Trebuchet MS"/>
              </a:rPr>
              <a:t>i</a:t>
            </a:r>
            <a:r>
              <a:rPr sz="3500" spc="15" dirty="0">
                <a:solidFill>
                  <a:srgbClr val="FFFFFF"/>
                </a:solidFill>
                <a:latin typeface="Trebuchet MS"/>
                <a:cs typeface="Trebuchet MS"/>
              </a:rPr>
              <a:t>n</a:t>
            </a:r>
            <a:r>
              <a:rPr sz="3500" spc="135" dirty="0">
                <a:solidFill>
                  <a:srgbClr val="FFFFFF"/>
                </a:solidFill>
                <a:latin typeface="Trebuchet MS"/>
                <a:cs typeface="Trebuchet MS"/>
              </a:rPr>
              <a:t>g</a:t>
            </a:r>
            <a:r>
              <a:rPr sz="3500" spc="-505" dirty="0">
                <a:solidFill>
                  <a:srgbClr val="FFFFFF"/>
                </a:solidFill>
                <a:latin typeface="Trebuchet MS"/>
                <a:cs typeface="Trebuchet MS"/>
              </a:rPr>
              <a:t>.</a:t>
            </a:r>
            <a:r>
              <a:rPr sz="3500" spc="-310" dirty="0">
                <a:solidFill>
                  <a:srgbClr val="FFFFFF"/>
                </a:solidFill>
                <a:latin typeface="Trebuchet MS"/>
                <a:cs typeface="Trebuchet MS"/>
              </a:rPr>
              <a:t> </a:t>
            </a:r>
            <a:r>
              <a:rPr sz="3500" spc="-110" dirty="0">
                <a:solidFill>
                  <a:srgbClr val="FFFFFF"/>
                </a:solidFill>
                <a:latin typeface="Trebuchet MS"/>
                <a:cs typeface="Trebuchet MS"/>
              </a:rPr>
              <a:t>T</a:t>
            </a:r>
            <a:r>
              <a:rPr sz="3500" spc="10" dirty="0">
                <a:solidFill>
                  <a:srgbClr val="FFFFFF"/>
                </a:solidFill>
                <a:latin typeface="Trebuchet MS"/>
                <a:cs typeface="Trebuchet MS"/>
              </a:rPr>
              <a:t>h</a:t>
            </a:r>
            <a:r>
              <a:rPr sz="3500" spc="-210" dirty="0">
                <a:solidFill>
                  <a:srgbClr val="FFFFFF"/>
                </a:solidFill>
                <a:latin typeface="Trebuchet MS"/>
                <a:cs typeface="Trebuchet MS"/>
              </a:rPr>
              <a:t>i</a:t>
            </a:r>
            <a:r>
              <a:rPr sz="3500" spc="50" dirty="0">
                <a:solidFill>
                  <a:srgbClr val="FFFFFF"/>
                </a:solidFill>
                <a:latin typeface="Trebuchet MS"/>
                <a:cs typeface="Trebuchet MS"/>
              </a:rPr>
              <a:t>s</a:t>
            </a:r>
            <a:r>
              <a:rPr sz="3500" spc="-250" dirty="0">
                <a:solidFill>
                  <a:srgbClr val="FFFFFF"/>
                </a:solidFill>
                <a:latin typeface="Trebuchet MS"/>
                <a:cs typeface="Trebuchet MS"/>
              </a:rPr>
              <a:t> </a:t>
            </a:r>
            <a:r>
              <a:rPr sz="3500" spc="-240" dirty="0">
                <a:solidFill>
                  <a:srgbClr val="FFFFFF"/>
                </a:solidFill>
                <a:latin typeface="Trebuchet MS"/>
                <a:cs typeface="Trebuchet MS"/>
              </a:rPr>
              <a:t>c</a:t>
            </a:r>
            <a:r>
              <a:rPr sz="3500" spc="145" dirty="0">
                <a:solidFill>
                  <a:srgbClr val="FFFFFF"/>
                </a:solidFill>
                <a:latin typeface="Trebuchet MS"/>
                <a:cs typeface="Trebuchet MS"/>
              </a:rPr>
              <a:t>o</a:t>
            </a:r>
            <a:r>
              <a:rPr sz="3500" spc="5" dirty="0">
                <a:solidFill>
                  <a:srgbClr val="FFFFFF"/>
                </a:solidFill>
                <a:latin typeface="Trebuchet MS"/>
                <a:cs typeface="Trebuchet MS"/>
              </a:rPr>
              <a:t>m</a:t>
            </a:r>
            <a:r>
              <a:rPr sz="3500" spc="-50" dirty="0">
                <a:solidFill>
                  <a:srgbClr val="FFFFFF"/>
                </a:solidFill>
                <a:latin typeface="Trebuchet MS"/>
                <a:cs typeface="Trebuchet MS"/>
              </a:rPr>
              <a:t>p</a:t>
            </a:r>
            <a:r>
              <a:rPr sz="3500" spc="-229" dirty="0">
                <a:solidFill>
                  <a:srgbClr val="FFFFFF"/>
                </a:solidFill>
                <a:latin typeface="Trebuchet MS"/>
                <a:cs typeface="Trebuchet MS"/>
              </a:rPr>
              <a:t>r</a:t>
            </a:r>
            <a:r>
              <a:rPr sz="3500" spc="-130" dirty="0">
                <a:solidFill>
                  <a:srgbClr val="FFFFFF"/>
                </a:solidFill>
                <a:latin typeface="Trebuchet MS"/>
                <a:cs typeface="Trebuchet MS"/>
              </a:rPr>
              <a:t>e</a:t>
            </a:r>
            <a:r>
              <a:rPr sz="3500" spc="10" dirty="0">
                <a:solidFill>
                  <a:srgbClr val="FFFFFF"/>
                </a:solidFill>
                <a:latin typeface="Trebuchet MS"/>
                <a:cs typeface="Trebuchet MS"/>
              </a:rPr>
              <a:t>h</a:t>
            </a:r>
            <a:r>
              <a:rPr sz="3500" spc="-130" dirty="0">
                <a:solidFill>
                  <a:srgbClr val="FFFFFF"/>
                </a:solidFill>
                <a:latin typeface="Trebuchet MS"/>
                <a:cs typeface="Trebuchet MS"/>
              </a:rPr>
              <a:t>e</a:t>
            </a:r>
            <a:r>
              <a:rPr sz="3500" spc="15" dirty="0">
                <a:solidFill>
                  <a:srgbClr val="FFFFFF"/>
                </a:solidFill>
                <a:latin typeface="Trebuchet MS"/>
                <a:cs typeface="Trebuchet MS"/>
              </a:rPr>
              <a:t>n</a:t>
            </a:r>
            <a:r>
              <a:rPr sz="3500" spc="-80" dirty="0">
                <a:solidFill>
                  <a:srgbClr val="FFFFFF"/>
                </a:solidFill>
                <a:latin typeface="Trebuchet MS"/>
                <a:cs typeface="Trebuchet MS"/>
              </a:rPr>
              <a:t>si</a:t>
            </a:r>
            <a:r>
              <a:rPr sz="3500" spc="-15" dirty="0">
                <a:solidFill>
                  <a:srgbClr val="FFFFFF"/>
                </a:solidFill>
                <a:latin typeface="Trebuchet MS"/>
                <a:cs typeface="Trebuchet MS"/>
              </a:rPr>
              <a:t>v</a:t>
            </a:r>
            <a:r>
              <a:rPr sz="3500" spc="-130" dirty="0">
                <a:solidFill>
                  <a:srgbClr val="FFFFFF"/>
                </a:solidFill>
                <a:latin typeface="Trebuchet MS"/>
                <a:cs typeface="Trebuchet MS"/>
              </a:rPr>
              <a:t>e</a:t>
            </a:r>
            <a:r>
              <a:rPr sz="3500" spc="-250" dirty="0">
                <a:solidFill>
                  <a:srgbClr val="FFFFFF"/>
                </a:solidFill>
                <a:latin typeface="Trebuchet MS"/>
                <a:cs typeface="Trebuchet MS"/>
              </a:rPr>
              <a:t> </a:t>
            </a:r>
            <a:r>
              <a:rPr sz="3500" spc="-30" dirty="0">
                <a:solidFill>
                  <a:srgbClr val="FFFFFF"/>
                </a:solidFill>
                <a:latin typeface="Trebuchet MS"/>
                <a:cs typeface="Trebuchet MS"/>
              </a:rPr>
              <a:t>st</a:t>
            </a:r>
            <a:r>
              <a:rPr sz="3500" spc="-60" dirty="0">
                <a:solidFill>
                  <a:srgbClr val="FFFFFF"/>
                </a:solidFill>
                <a:latin typeface="Trebuchet MS"/>
                <a:cs typeface="Trebuchet MS"/>
              </a:rPr>
              <a:t>u</a:t>
            </a:r>
            <a:r>
              <a:rPr sz="3500" spc="-50" dirty="0">
                <a:solidFill>
                  <a:srgbClr val="FFFFFF"/>
                </a:solidFill>
                <a:latin typeface="Trebuchet MS"/>
                <a:cs typeface="Trebuchet MS"/>
              </a:rPr>
              <a:t>d</a:t>
            </a:r>
            <a:r>
              <a:rPr sz="3500" spc="25" dirty="0">
                <a:solidFill>
                  <a:srgbClr val="FFFFFF"/>
                </a:solidFill>
                <a:latin typeface="Trebuchet MS"/>
                <a:cs typeface="Trebuchet MS"/>
              </a:rPr>
              <a:t>y</a:t>
            </a:r>
            <a:r>
              <a:rPr sz="3500" spc="-250" dirty="0">
                <a:solidFill>
                  <a:srgbClr val="FFFFFF"/>
                </a:solidFill>
                <a:latin typeface="Trebuchet MS"/>
                <a:cs typeface="Trebuchet MS"/>
              </a:rPr>
              <a:t> </a:t>
            </a:r>
            <a:r>
              <a:rPr sz="3500" spc="10" dirty="0">
                <a:solidFill>
                  <a:srgbClr val="FFFFFF"/>
                </a:solidFill>
                <a:latin typeface="Trebuchet MS"/>
                <a:cs typeface="Trebuchet MS"/>
              </a:rPr>
              <a:t>h</a:t>
            </a:r>
            <a:r>
              <a:rPr sz="3500" spc="-210" dirty="0">
                <a:solidFill>
                  <a:srgbClr val="FFFFFF"/>
                </a:solidFill>
                <a:latin typeface="Trebuchet MS"/>
                <a:cs typeface="Trebuchet MS"/>
              </a:rPr>
              <a:t>i</a:t>
            </a:r>
            <a:r>
              <a:rPr sz="3500" spc="135" dirty="0">
                <a:solidFill>
                  <a:srgbClr val="FFFFFF"/>
                </a:solidFill>
                <a:latin typeface="Trebuchet MS"/>
                <a:cs typeface="Trebuchet MS"/>
              </a:rPr>
              <a:t>g</a:t>
            </a:r>
            <a:r>
              <a:rPr sz="3500" spc="10" dirty="0">
                <a:solidFill>
                  <a:srgbClr val="FFFFFF"/>
                </a:solidFill>
                <a:latin typeface="Trebuchet MS"/>
                <a:cs typeface="Trebuchet MS"/>
              </a:rPr>
              <a:t>h</a:t>
            </a:r>
            <a:r>
              <a:rPr sz="3500" spc="-245" dirty="0">
                <a:solidFill>
                  <a:srgbClr val="FFFFFF"/>
                </a:solidFill>
                <a:latin typeface="Trebuchet MS"/>
                <a:cs typeface="Trebuchet MS"/>
              </a:rPr>
              <a:t>l</a:t>
            </a:r>
            <a:r>
              <a:rPr sz="3500" spc="-210" dirty="0">
                <a:solidFill>
                  <a:srgbClr val="FFFFFF"/>
                </a:solidFill>
                <a:latin typeface="Trebuchet MS"/>
                <a:cs typeface="Trebuchet MS"/>
              </a:rPr>
              <a:t>i</a:t>
            </a:r>
            <a:r>
              <a:rPr sz="3500" spc="135" dirty="0">
                <a:solidFill>
                  <a:srgbClr val="FFFFFF"/>
                </a:solidFill>
                <a:latin typeface="Trebuchet MS"/>
                <a:cs typeface="Trebuchet MS"/>
              </a:rPr>
              <a:t>g</a:t>
            </a:r>
            <a:r>
              <a:rPr sz="3500" spc="10" dirty="0">
                <a:solidFill>
                  <a:srgbClr val="FFFFFF"/>
                </a:solidFill>
                <a:latin typeface="Trebuchet MS"/>
                <a:cs typeface="Trebuchet MS"/>
              </a:rPr>
              <a:t>h</a:t>
            </a:r>
            <a:r>
              <a:rPr sz="3500" spc="-105" dirty="0">
                <a:solidFill>
                  <a:srgbClr val="FFFFFF"/>
                </a:solidFill>
                <a:latin typeface="Trebuchet MS"/>
                <a:cs typeface="Trebuchet MS"/>
              </a:rPr>
              <a:t>t</a:t>
            </a:r>
            <a:r>
              <a:rPr sz="3500" spc="40" dirty="0">
                <a:solidFill>
                  <a:srgbClr val="FFFFFF"/>
                </a:solidFill>
                <a:latin typeface="Trebuchet MS"/>
                <a:cs typeface="Trebuchet MS"/>
              </a:rPr>
              <a:t>s  </a:t>
            </a:r>
            <a:r>
              <a:rPr sz="3500" spc="-75" dirty="0">
                <a:solidFill>
                  <a:srgbClr val="FFFFFF"/>
                </a:solidFill>
                <a:latin typeface="Trebuchet MS"/>
                <a:cs typeface="Trebuchet MS"/>
              </a:rPr>
              <a:t>the</a:t>
            </a:r>
            <a:r>
              <a:rPr sz="3500" spc="-250" dirty="0">
                <a:solidFill>
                  <a:srgbClr val="FFFFFF"/>
                </a:solidFill>
                <a:latin typeface="Trebuchet MS"/>
                <a:cs typeface="Trebuchet MS"/>
              </a:rPr>
              <a:t> </a:t>
            </a:r>
            <a:r>
              <a:rPr sz="3500" spc="-40" dirty="0">
                <a:solidFill>
                  <a:srgbClr val="FFFFFF"/>
                </a:solidFill>
                <a:latin typeface="Trebuchet MS"/>
                <a:cs typeface="Trebuchet MS"/>
              </a:rPr>
              <a:t>beneﬁts</a:t>
            </a:r>
            <a:r>
              <a:rPr sz="3500" spc="-250" dirty="0">
                <a:solidFill>
                  <a:srgbClr val="FFFFFF"/>
                </a:solidFill>
                <a:latin typeface="Trebuchet MS"/>
                <a:cs typeface="Trebuchet MS"/>
              </a:rPr>
              <a:t> </a:t>
            </a:r>
            <a:r>
              <a:rPr sz="3500" spc="-40" dirty="0">
                <a:solidFill>
                  <a:srgbClr val="FFFFFF"/>
                </a:solidFill>
                <a:latin typeface="Trebuchet MS"/>
                <a:cs typeface="Trebuchet MS"/>
              </a:rPr>
              <a:t>and</a:t>
            </a:r>
            <a:r>
              <a:rPr sz="3500" spc="-250" dirty="0">
                <a:solidFill>
                  <a:srgbClr val="FFFFFF"/>
                </a:solidFill>
                <a:latin typeface="Trebuchet MS"/>
                <a:cs typeface="Trebuchet MS"/>
              </a:rPr>
              <a:t> </a:t>
            </a:r>
            <a:r>
              <a:rPr sz="3500" spc="-85" dirty="0">
                <a:solidFill>
                  <a:srgbClr val="FFFFFF"/>
                </a:solidFill>
                <a:latin typeface="Trebuchet MS"/>
                <a:cs typeface="Trebuchet MS"/>
              </a:rPr>
              <a:t>limitations</a:t>
            </a:r>
            <a:r>
              <a:rPr sz="3500" spc="-250" dirty="0">
                <a:solidFill>
                  <a:srgbClr val="FFFFFF"/>
                </a:solidFill>
                <a:latin typeface="Trebuchet MS"/>
                <a:cs typeface="Trebuchet MS"/>
              </a:rPr>
              <a:t> </a:t>
            </a:r>
            <a:r>
              <a:rPr sz="3500" spc="10" dirty="0">
                <a:solidFill>
                  <a:srgbClr val="FFFFFF"/>
                </a:solidFill>
                <a:latin typeface="Trebuchet MS"/>
                <a:cs typeface="Trebuchet MS"/>
              </a:rPr>
              <a:t>of</a:t>
            </a:r>
            <a:r>
              <a:rPr sz="3500" spc="-250" dirty="0">
                <a:solidFill>
                  <a:srgbClr val="FFFFFF"/>
                </a:solidFill>
                <a:latin typeface="Trebuchet MS"/>
                <a:cs typeface="Trebuchet MS"/>
              </a:rPr>
              <a:t> </a:t>
            </a:r>
            <a:r>
              <a:rPr sz="3500" spc="-70" dirty="0">
                <a:solidFill>
                  <a:srgbClr val="FFFFFF"/>
                </a:solidFill>
                <a:latin typeface="Trebuchet MS"/>
                <a:cs typeface="Trebuchet MS"/>
              </a:rPr>
              <a:t>simulation</a:t>
            </a:r>
            <a:r>
              <a:rPr sz="3500" spc="-250" dirty="0">
                <a:solidFill>
                  <a:srgbClr val="FFFFFF"/>
                </a:solidFill>
                <a:latin typeface="Trebuchet MS"/>
                <a:cs typeface="Trebuchet MS"/>
              </a:rPr>
              <a:t> </a:t>
            </a:r>
            <a:r>
              <a:rPr sz="3500" spc="-35" dirty="0">
                <a:solidFill>
                  <a:srgbClr val="FFFFFF"/>
                </a:solidFill>
                <a:latin typeface="Trebuchet MS"/>
                <a:cs typeface="Trebuchet MS"/>
              </a:rPr>
              <a:t>models</a:t>
            </a:r>
            <a:r>
              <a:rPr sz="3500" spc="-250" dirty="0">
                <a:solidFill>
                  <a:srgbClr val="FFFFFF"/>
                </a:solidFill>
                <a:latin typeface="Trebuchet MS"/>
                <a:cs typeface="Trebuchet MS"/>
              </a:rPr>
              <a:t> </a:t>
            </a:r>
            <a:r>
              <a:rPr sz="3500" spc="-40" dirty="0">
                <a:solidFill>
                  <a:srgbClr val="FFFFFF"/>
                </a:solidFill>
                <a:latin typeface="Trebuchet MS"/>
                <a:cs typeface="Trebuchet MS"/>
              </a:rPr>
              <a:t>and </a:t>
            </a:r>
            <a:r>
              <a:rPr sz="3500" spc="-1040" dirty="0">
                <a:solidFill>
                  <a:srgbClr val="FFFFFF"/>
                </a:solidFill>
                <a:latin typeface="Trebuchet MS"/>
                <a:cs typeface="Trebuchet MS"/>
              </a:rPr>
              <a:t> </a:t>
            </a:r>
            <a:r>
              <a:rPr sz="3500" spc="15" dirty="0">
                <a:solidFill>
                  <a:srgbClr val="FFFFFF"/>
                </a:solidFill>
                <a:latin typeface="Trebuchet MS"/>
                <a:cs typeface="Trebuchet MS"/>
              </a:rPr>
              <a:t>suggests</a:t>
            </a:r>
            <a:r>
              <a:rPr sz="3500" spc="-250" dirty="0">
                <a:solidFill>
                  <a:srgbClr val="FFFFFF"/>
                </a:solidFill>
                <a:latin typeface="Trebuchet MS"/>
                <a:cs typeface="Trebuchet MS"/>
              </a:rPr>
              <a:t> </a:t>
            </a:r>
            <a:r>
              <a:rPr sz="3500" spc="-50" dirty="0">
                <a:solidFill>
                  <a:srgbClr val="FFFFFF"/>
                </a:solidFill>
                <a:latin typeface="Trebuchet MS"/>
                <a:cs typeface="Trebuchet MS"/>
              </a:rPr>
              <a:t>avenues</a:t>
            </a:r>
            <a:r>
              <a:rPr sz="3500" spc="-250" dirty="0">
                <a:solidFill>
                  <a:srgbClr val="FFFFFF"/>
                </a:solidFill>
                <a:latin typeface="Trebuchet MS"/>
                <a:cs typeface="Trebuchet MS"/>
              </a:rPr>
              <a:t> </a:t>
            </a:r>
            <a:r>
              <a:rPr sz="3500" spc="-55" dirty="0">
                <a:solidFill>
                  <a:srgbClr val="FFFFFF"/>
                </a:solidFill>
                <a:latin typeface="Trebuchet MS"/>
                <a:cs typeface="Trebuchet MS"/>
              </a:rPr>
              <a:t>for</a:t>
            </a:r>
            <a:r>
              <a:rPr sz="3500" spc="-250" dirty="0">
                <a:solidFill>
                  <a:srgbClr val="FFFFFF"/>
                </a:solidFill>
                <a:latin typeface="Trebuchet MS"/>
                <a:cs typeface="Trebuchet MS"/>
              </a:rPr>
              <a:t> </a:t>
            </a:r>
            <a:r>
              <a:rPr sz="3500" spc="-114" dirty="0">
                <a:solidFill>
                  <a:srgbClr val="FFFFFF"/>
                </a:solidFill>
                <a:latin typeface="Trebuchet MS"/>
                <a:cs typeface="Trebuchet MS"/>
              </a:rPr>
              <a:t>future</a:t>
            </a:r>
            <a:r>
              <a:rPr sz="3500" spc="-250" dirty="0">
                <a:solidFill>
                  <a:srgbClr val="FFFFFF"/>
                </a:solidFill>
                <a:latin typeface="Trebuchet MS"/>
                <a:cs typeface="Trebuchet MS"/>
              </a:rPr>
              <a:t> </a:t>
            </a:r>
            <a:r>
              <a:rPr sz="3500" spc="-160" dirty="0">
                <a:solidFill>
                  <a:srgbClr val="FFFFFF"/>
                </a:solidFill>
                <a:latin typeface="Trebuchet MS"/>
                <a:cs typeface="Trebuchet MS"/>
              </a:rPr>
              <a:t>research.</a:t>
            </a:r>
            <a:endParaRPr sz="3500" dirty="0">
              <a:latin typeface="Trebuchet MS"/>
              <a:cs typeface="Trebuchet MS"/>
            </a:endParaRPr>
          </a:p>
        </p:txBody>
      </p:sp>
      <p:sp>
        <p:nvSpPr>
          <p:cNvPr id="12" name="object 12"/>
          <p:cNvSpPr txBox="1">
            <a:spLocks noGrp="1"/>
          </p:cNvSpPr>
          <p:nvPr>
            <p:ph type="title"/>
          </p:nvPr>
        </p:nvSpPr>
        <p:spPr>
          <a:xfrm>
            <a:off x="7407478" y="2947429"/>
            <a:ext cx="3239770" cy="814069"/>
          </a:xfrm>
          <a:prstGeom prst="rect">
            <a:avLst/>
          </a:prstGeom>
        </p:spPr>
        <p:txBody>
          <a:bodyPr vert="horz" wrap="square" lIns="0" tIns="15875" rIns="0" bIns="0" rtlCol="0">
            <a:spAutoFit/>
          </a:bodyPr>
          <a:lstStyle/>
          <a:p>
            <a:pPr marL="12700">
              <a:lnSpc>
                <a:spcPct val="100000"/>
              </a:lnSpc>
              <a:spcBef>
                <a:spcPts val="125"/>
              </a:spcBef>
            </a:pPr>
            <a:r>
              <a:rPr sz="5150" spc="-50" dirty="0"/>
              <a:t>Conclusion</a:t>
            </a:r>
            <a:endParaRPr sz="5150" dirty="0"/>
          </a:p>
        </p:txBody>
      </p:sp>
      <p:sp>
        <p:nvSpPr>
          <p:cNvPr id="13" name="object 13"/>
          <p:cNvSpPr/>
          <p:nvPr/>
        </p:nvSpPr>
        <p:spPr>
          <a:xfrm>
            <a:off x="7179471" y="3829781"/>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p:nvPr/>
        </p:nvSpPr>
        <p:spPr>
          <a:xfrm>
            <a:off x="4470400" y="4487182"/>
            <a:ext cx="11049000" cy="5024324"/>
          </a:xfrm>
          <a:prstGeom prst="rect">
            <a:avLst/>
          </a:prstGeom>
        </p:spPr>
        <p:txBody>
          <a:bodyPr vert="horz" wrap="square" lIns="0" tIns="12065" rIns="0" bIns="0" rtlCol="0">
            <a:spAutoFit/>
          </a:bodyPr>
          <a:lstStyle/>
          <a:p>
            <a:pPr marL="12700" marR="5080" indent="-635" algn="ctr">
              <a:lnSpc>
                <a:spcPct val="100699"/>
              </a:lnSpc>
              <a:spcBef>
                <a:spcPts val="95"/>
              </a:spcBef>
            </a:pPr>
            <a:r>
              <a:rPr lang="en-US" sz="3600" b="0" i="0" dirty="0">
                <a:solidFill>
                  <a:srgbClr val="FFFFFF"/>
                </a:solidFill>
                <a:effectLst/>
                <a:latin typeface="Open Sans" panose="020B0606030504020204" pitchFamily="34" charset="0"/>
              </a:rPr>
              <a:t>The study investigated production scenarios using simulation models in a </a:t>
            </a:r>
            <a:r>
              <a:rPr lang="en-US" sz="3600" b="0" i="0" dirty="0" err="1">
                <a:solidFill>
                  <a:srgbClr val="FFFFFF"/>
                </a:solidFill>
                <a:effectLst/>
                <a:latin typeface="Open Sans" panose="020B0606030504020204" pitchFamily="34" charset="0"/>
              </a:rPr>
              <a:t>Tecnomatix</a:t>
            </a:r>
            <a:r>
              <a:rPr lang="en-US" sz="3600" b="0" i="0" dirty="0">
                <a:solidFill>
                  <a:srgbClr val="FFFFFF"/>
                </a:solidFill>
                <a:effectLst/>
                <a:latin typeface="Open Sans" panose="020B0606030504020204" pitchFamily="34" charset="0"/>
              </a:rPr>
              <a:t> Plant Simulation system. Results showed the highest efficiency was achieved with 15-item batches, while increasing components lowered efficiency. Simulation models help verify processes and visualize assumptions, but managers should still make decisions. Computer simulations can be a reliable tool for manufacturing processes.</a:t>
            </a:r>
            <a:endParaRPr sz="3500" dirty="0">
              <a:latin typeface="Trebuchet MS"/>
              <a:cs typeface="Trebuchet MS"/>
            </a:endParaRPr>
          </a:p>
        </p:txBody>
      </p:sp>
      <p:sp>
        <p:nvSpPr>
          <p:cNvPr id="12" name="object 12"/>
          <p:cNvSpPr txBox="1">
            <a:spLocks noGrp="1"/>
          </p:cNvSpPr>
          <p:nvPr>
            <p:ph type="title"/>
          </p:nvPr>
        </p:nvSpPr>
        <p:spPr>
          <a:xfrm>
            <a:off x="8374739" y="2860595"/>
            <a:ext cx="3239770" cy="814069"/>
          </a:xfrm>
          <a:prstGeom prst="rect">
            <a:avLst/>
          </a:prstGeom>
        </p:spPr>
        <p:txBody>
          <a:bodyPr vert="horz" wrap="square" lIns="0" tIns="15875" rIns="0" bIns="0" rtlCol="0">
            <a:spAutoFit/>
          </a:bodyPr>
          <a:lstStyle/>
          <a:p>
            <a:pPr marL="12700">
              <a:lnSpc>
                <a:spcPct val="100000"/>
              </a:lnSpc>
              <a:spcBef>
                <a:spcPts val="125"/>
              </a:spcBef>
            </a:pPr>
            <a:r>
              <a:rPr sz="5150" spc="-50" dirty="0"/>
              <a:t>Conclusion</a:t>
            </a:r>
            <a:endParaRPr sz="5150" dirty="0"/>
          </a:p>
        </p:txBody>
      </p:sp>
      <p:sp>
        <p:nvSpPr>
          <p:cNvPr id="13" name="object 13"/>
          <p:cNvSpPr/>
          <p:nvPr/>
        </p:nvSpPr>
        <p:spPr>
          <a:xfrm>
            <a:off x="8247036" y="3713615"/>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262601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9"/>
            <a:ext cx="9143365" cy="7596505"/>
            <a:chOff x="9145001" y="1084999"/>
            <a:chExt cx="9143365" cy="7596505"/>
          </a:xfrm>
        </p:grpSpPr>
        <p:sp>
          <p:nvSpPr>
            <p:cNvPr id="3" name="object 3"/>
            <p:cNvSpPr/>
            <p:nvPr/>
          </p:nvSpPr>
          <p:spPr>
            <a:xfrm>
              <a:off x="11162741" y="2232506"/>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9627500" y="1562499"/>
              <a:ext cx="819150" cy="819150"/>
            </a:xfrm>
            <a:custGeom>
              <a:avLst/>
              <a:gdLst/>
              <a:ahLst/>
              <a:cxnLst/>
              <a:rect l="l" t="t" r="r" b="b"/>
              <a:pathLst>
                <a:path w="819150" h="819150">
                  <a:moveTo>
                    <a:pt x="698538" y="819067"/>
                  </a:moveTo>
                  <a:lnTo>
                    <a:pt x="120610" y="819067"/>
                  </a:lnTo>
                  <a:lnTo>
                    <a:pt x="73143" y="810862"/>
                  </a:lnTo>
                  <a:lnTo>
                    <a:pt x="34864" y="785463"/>
                  </a:lnTo>
                  <a:lnTo>
                    <a:pt x="9304" y="747344"/>
                  </a:lnTo>
                  <a:lnTo>
                    <a:pt x="0" y="700981"/>
                  </a:lnTo>
                  <a:lnTo>
                    <a:pt x="0" y="120598"/>
                  </a:lnTo>
                  <a:lnTo>
                    <a:pt x="9658" y="73136"/>
                  </a:lnTo>
                  <a:lnTo>
                    <a:pt x="35806" y="34860"/>
                  </a:lnTo>
                  <a:lnTo>
                    <a:pt x="74203" y="9304"/>
                  </a:lnTo>
                  <a:lnTo>
                    <a:pt x="120610" y="0"/>
                  </a:lnTo>
                  <a:lnTo>
                    <a:pt x="698538" y="0"/>
                  </a:lnTo>
                  <a:lnTo>
                    <a:pt x="745024" y="9107"/>
                  </a:lnTo>
                  <a:lnTo>
                    <a:pt x="783971" y="35174"/>
                  </a:lnTo>
                  <a:lnTo>
                    <a:pt x="794297" y="47737"/>
                  </a:lnTo>
                  <a:lnTo>
                    <a:pt x="120610" y="47737"/>
                  </a:lnTo>
                  <a:lnTo>
                    <a:pt x="92263" y="53469"/>
                  </a:lnTo>
                  <a:lnTo>
                    <a:pt x="69099" y="69093"/>
                  </a:lnTo>
                  <a:lnTo>
                    <a:pt x="53473" y="92255"/>
                  </a:lnTo>
                  <a:lnTo>
                    <a:pt x="47741" y="120598"/>
                  </a:lnTo>
                  <a:lnTo>
                    <a:pt x="47741" y="698469"/>
                  </a:lnTo>
                  <a:lnTo>
                    <a:pt x="53473" y="726812"/>
                  </a:lnTo>
                  <a:lnTo>
                    <a:pt x="69099" y="749974"/>
                  </a:lnTo>
                  <a:lnTo>
                    <a:pt x="92263" y="765599"/>
                  </a:lnTo>
                  <a:lnTo>
                    <a:pt x="120610" y="771330"/>
                  </a:lnTo>
                  <a:lnTo>
                    <a:pt x="792533" y="771330"/>
                  </a:lnTo>
                  <a:lnTo>
                    <a:pt x="783343" y="784520"/>
                  </a:lnTo>
                  <a:lnTo>
                    <a:pt x="744946" y="809802"/>
                  </a:lnTo>
                  <a:lnTo>
                    <a:pt x="698538" y="819067"/>
                  </a:lnTo>
                  <a:close/>
                </a:path>
                <a:path w="819150" h="819150">
                  <a:moveTo>
                    <a:pt x="792533" y="771330"/>
                  </a:moveTo>
                  <a:lnTo>
                    <a:pt x="698538" y="771330"/>
                  </a:lnTo>
                  <a:lnTo>
                    <a:pt x="726885" y="767051"/>
                  </a:lnTo>
                  <a:lnTo>
                    <a:pt x="750050" y="752172"/>
                  </a:lnTo>
                  <a:lnTo>
                    <a:pt x="765676" y="729285"/>
                  </a:lnTo>
                  <a:lnTo>
                    <a:pt x="771408" y="700981"/>
                  </a:lnTo>
                  <a:lnTo>
                    <a:pt x="771408" y="120598"/>
                  </a:lnTo>
                  <a:lnTo>
                    <a:pt x="765676" y="92255"/>
                  </a:lnTo>
                  <a:lnTo>
                    <a:pt x="750050" y="69093"/>
                  </a:lnTo>
                  <a:lnTo>
                    <a:pt x="726885" y="53468"/>
                  </a:lnTo>
                  <a:lnTo>
                    <a:pt x="698538" y="47737"/>
                  </a:lnTo>
                  <a:lnTo>
                    <a:pt x="794298" y="47737"/>
                  </a:lnTo>
                  <a:lnTo>
                    <a:pt x="799009" y="53469"/>
                  </a:lnTo>
                  <a:lnTo>
                    <a:pt x="810041" y="74118"/>
                  </a:lnTo>
                  <a:lnTo>
                    <a:pt x="816833" y="96651"/>
                  </a:lnTo>
                  <a:lnTo>
                    <a:pt x="819149" y="120598"/>
                  </a:lnTo>
                  <a:lnTo>
                    <a:pt x="819149" y="700981"/>
                  </a:lnTo>
                  <a:lnTo>
                    <a:pt x="809491" y="746990"/>
                  </a:lnTo>
                  <a:lnTo>
                    <a:pt x="792533" y="771330"/>
                  </a:lnTo>
                  <a:close/>
                </a:path>
                <a:path w="819150" h="819150">
                  <a:moveTo>
                    <a:pt x="792533" y="771330"/>
                  </a:moveTo>
                  <a:lnTo>
                    <a:pt x="409574" y="771330"/>
                  </a:lnTo>
                  <a:lnTo>
                    <a:pt x="409574" y="482396"/>
                  </a:lnTo>
                  <a:lnTo>
                    <a:pt x="361831" y="482395"/>
                  </a:lnTo>
                  <a:lnTo>
                    <a:pt x="351546" y="480236"/>
                  </a:lnTo>
                  <a:lnTo>
                    <a:pt x="343615" y="474544"/>
                  </a:lnTo>
                  <a:lnTo>
                    <a:pt x="338511" y="466496"/>
                  </a:lnTo>
                  <a:lnTo>
                    <a:pt x="336705" y="457271"/>
                  </a:lnTo>
                  <a:lnTo>
                    <a:pt x="336705" y="361796"/>
                  </a:lnTo>
                  <a:lnTo>
                    <a:pt x="338865" y="352964"/>
                  </a:lnTo>
                  <a:lnTo>
                    <a:pt x="344558" y="345780"/>
                  </a:lnTo>
                  <a:lnTo>
                    <a:pt x="352606" y="340951"/>
                  </a:lnTo>
                  <a:lnTo>
                    <a:pt x="361833" y="339184"/>
                  </a:lnTo>
                  <a:lnTo>
                    <a:pt x="409574" y="339184"/>
                  </a:lnTo>
                  <a:lnTo>
                    <a:pt x="409574" y="238685"/>
                  </a:lnTo>
                  <a:lnTo>
                    <a:pt x="418683" y="190634"/>
                  </a:lnTo>
                  <a:lnTo>
                    <a:pt x="452291" y="140699"/>
                  </a:lnTo>
                  <a:lnTo>
                    <a:pt x="495950" y="114946"/>
                  </a:lnTo>
                  <a:lnTo>
                    <a:pt x="552801" y="100499"/>
                  </a:lnTo>
                  <a:lnTo>
                    <a:pt x="595517" y="97987"/>
                  </a:lnTo>
                  <a:lnTo>
                    <a:pt x="620802" y="97476"/>
                  </a:lnTo>
                  <a:lnTo>
                    <a:pt x="673255" y="103993"/>
                  </a:lnTo>
                  <a:lnTo>
                    <a:pt x="712988" y="121541"/>
                  </a:lnTo>
                  <a:lnTo>
                    <a:pt x="716207" y="129275"/>
                  </a:lnTo>
                  <a:lnTo>
                    <a:pt x="716129" y="138186"/>
                  </a:lnTo>
                  <a:lnTo>
                    <a:pt x="715386" y="143211"/>
                  </a:lnTo>
                  <a:lnTo>
                    <a:pt x="598029" y="143211"/>
                  </a:lnTo>
                  <a:lnTo>
                    <a:pt x="588215" y="144703"/>
                  </a:lnTo>
                  <a:lnTo>
                    <a:pt x="567642" y="146744"/>
                  </a:lnTo>
                  <a:lnTo>
                    <a:pt x="557826" y="148236"/>
                  </a:lnTo>
                  <a:lnTo>
                    <a:pt x="515424" y="159542"/>
                  </a:lnTo>
                  <a:lnTo>
                    <a:pt x="467918" y="196169"/>
                  </a:lnTo>
                  <a:lnTo>
                    <a:pt x="457710" y="234563"/>
                  </a:lnTo>
                  <a:lnTo>
                    <a:pt x="457317" y="361797"/>
                  </a:lnTo>
                  <a:lnTo>
                    <a:pt x="456610" y="372082"/>
                  </a:lnTo>
                  <a:lnTo>
                    <a:pt x="451663" y="380012"/>
                  </a:lnTo>
                  <a:lnTo>
                    <a:pt x="443890" y="385115"/>
                  </a:lnTo>
                  <a:lnTo>
                    <a:pt x="434702" y="386921"/>
                  </a:lnTo>
                  <a:lnTo>
                    <a:pt x="384448" y="386921"/>
                  </a:lnTo>
                  <a:lnTo>
                    <a:pt x="384448" y="434658"/>
                  </a:lnTo>
                  <a:lnTo>
                    <a:pt x="434702" y="434658"/>
                  </a:lnTo>
                  <a:lnTo>
                    <a:pt x="443536" y="435365"/>
                  </a:lnTo>
                  <a:lnTo>
                    <a:pt x="450721" y="440311"/>
                  </a:lnTo>
                  <a:lnTo>
                    <a:pt x="455550" y="448084"/>
                  </a:lnTo>
                  <a:lnTo>
                    <a:pt x="457317" y="457271"/>
                  </a:lnTo>
                  <a:lnTo>
                    <a:pt x="457317" y="771330"/>
                  </a:lnTo>
                  <a:lnTo>
                    <a:pt x="792533" y="771330"/>
                  </a:lnTo>
                  <a:close/>
                </a:path>
                <a:path w="819150" h="819150">
                  <a:moveTo>
                    <a:pt x="705610" y="211048"/>
                  </a:moveTo>
                  <a:lnTo>
                    <a:pt x="658336" y="211048"/>
                  </a:lnTo>
                  <a:lnTo>
                    <a:pt x="660220" y="198485"/>
                  </a:lnTo>
                  <a:lnTo>
                    <a:pt x="662104" y="184039"/>
                  </a:lnTo>
                  <a:lnTo>
                    <a:pt x="631951" y="145409"/>
                  </a:lnTo>
                  <a:lnTo>
                    <a:pt x="598029" y="143211"/>
                  </a:lnTo>
                  <a:lnTo>
                    <a:pt x="715386" y="143211"/>
                  </a:lnTo>
                  <a:lnTo>
                    <a:pt x="711653" y="168454"/>
                  </a:lnTo>
                  <a:lnTo>
                    <a:pt x="706706" y="203196"/>
                  </a:lnTo>
                  <a:lnTo>
                    <a:pt x="705610" y="211048"/>
                  </a:lnTo>
                  <a:close/>
                </a:path>
                <a:path w="819150" h="819150">
                  <a:moveTo>
                    <a:pt x="792533" y="771330"/>
                  </a:moveTo>
                  <a:lnTo>
                    <a:pt x="530186" y="771330"/>
                  </a:lnTo>
                  <a:lnTo>
                    <a:pt x="530186" y="457271"/>
                  </a:lnTo>
                  <a:lnTo>
                    <a:pt x="530893" y="448438"/>
                  </a:lnTo>
                  <a:lnTo>
                    <a:pt x="535840" y="441254"/>
                  </a:lnTo>
                  <a:lnTo>
                    <a:pt x="543613" y="436425"/>
                  </a:lnTo>
                  <a:lnTo>
                    <a:pt x="552801" y="434658"/>
                  </a:lnTo>
                  <a:lnTo>
                    <a:pt x="630695" y="434658"/>
                  </a:lnTo>
                  <a:lnTo>
                    <a:pt x="643259" y="386921"/>
                  </a:lnTo>
                  <a:lnTo>
                    <a:pt x="552801" y="386921"/>
                  </a:lnTo>
                  <a:lnTo>
                    <a:pt x="543967" y="384762"/>
                  </a:lnTo>
                  <a:lnTo>
                    <a:pt x="536782" y="379070"/>
                  </a:lnTo>
                  <a:lnTo>
                    <a:pt x="531953" y="371022"/>
                  </a:lnTo>
                  <a:lnTo>
                    <a:pt x="530186" y="361797"/>
                  </a:lnTo>
                  <a:lnTo>
                    <a:pt x="530186" y="283909"/>
                  </a:lnTo>
                  <a:lnTo>
                    <a:pt x="533367" y="256233"/>
                  </a:lnTo>
                  <a:lnTo>
                    <a:pt x="546205" y="233974"/>
                  </a:lnTo>
                  <a:lnTo>
                    <a:pt x="567995" y="217839"/>
                  </a:lnTo>
                  <a:lnTo>
                    <a:pt x="598030" y="208535"/>
                  </a:lnTo>
                  <a:lnTo>
                    <a:pt x="605568" y="206023"/>
                  </a:lnTo>
                  <a:lnTo>
                    <a:pt x="620645" y="206023"/>
                  </a:lnTo>
                  <a:lnTo>
                    <a:pt x="631481" y="207515"/>
                  </a:lnTo>
                  <a:lnTo>
                    <a:pt x="641375" y="208535"/>
                  </a:lnTo>
                  <a:lnTo>
                    <a:pt x="650326" y="209556"/>
                  </a:lnTo>
                  <a:lnTo>
                    <a:pt x="658336" y="211048"/>
                  </a:lnTo>
                  <a:lnTo>
                    <a:pt x="705610" y="211048"/>
                  </a:lnTo>
                  <a:lnTo>
                    <a:pt x="701052" y="243710"/>
                  </a:lnTo>
                  <a:lnTo>
                    <a:pt x="701052" y="248735"/>
                  </a:lnTo>
                  <a:lnTo>
                    <a:pt x="696027" y="253760"/>
                  </a:lnTo>
                  <a:lnTo>
                    <a:pt x="623157" y="253760"/>
                  </a:lnTo>
                  <a:lnTo>
                    <a:pt x="618132" y="256272"/>
                  </a:lnTo>
                  <a:lnTo>
                    <a:pt x="608081" y="256272"/>
                  </a:lnTo>
                  <a:lnTo>
                    <a:pt x="591709" y="261297"/>
                  </a:lnTo>
                  <a:lnTo>
                    <a:pt x="582639" y="268206"/>
                  </a:lnTo>
                  <a:lnTo>
                    <a:pt x="578752" y="276058"/>
                  </a:lnTo>
                  <a:lnTo>
                    <a:pt x="577928" y="283909"/>
                  </a:lnTo>
                  <a:lnTo>
                    <a:pt x="577928" y="339184"/>
                  </a:lnTo>
                  <a:lnTo>
                    <a:pt x="684719" y="339184"/>
                  </a:lnTo>
                  <a:lnTo>
                    <a:pt x="688487" y="341697"/>
                  </a:lnTo>
                  <a:lnTo>
                    <a:pt x="693513" y="346721"/>
                  </a:lnTo>
                  <a:lnTo>
                    <a:pt x="698538" y="361797"/>
                  </a:lnTo>
                  <a:lnTo>
                    <a:pt x="696026" y="369334"/>
                  </a:lnTo>
                  <a:lnTo>
                    <a:pt x="673411" y="464808"/>
                  </a:lnTo>
                  <a:lnTo>
                    <a:pt x="670231" y="471796"/>
                  </a:lnTo>
                  <a:lnTo>
                    <a:pt x="664931" y="477370"/>
                  </a:lnTo>
                  <a:lnTo>
                    <a:pt x="658217" y="481060"/>
                  </a:lnTo>
                  <a:lnTo>
                    <a:pt x="650797" y="482395"/>
                  </a:lnTo>
                  <a:lnTo>
                    <a:pt x="577928" y="482395"/>
                  </a:lnTo>
                  <a:lnTo>
                    <a:pt x="577928" y="771330"/>
                  </a:lnTo>
                  <a:lnTo>
                    <a:pt x="792533" y="771330"/>
                  </a:lnTo>
                  <a:close/>
                </a:path>
                <a:path w="819150" h="819150">
                  <a:moveTo>
                    <a:pt x="685976" y="263810"/>
                  </a:moveTo>
                  <a:lnTo>
                    <a:pt x="673412" y="263810"/>
                  </a:lnTo>
                  <a:lnTo>
                    <a:pt x="668387" y="261297"/>
                  </a:lnTo>
                  <a:lnTo>
                    <a:pt x="663361" y="261297"/>
                  </a:lnTo>
                  <a:lnTo>
                    <a:pt x="654959" y="258000"/>
                  </a:lnTo>
                  <a:lnTo>
                    <a:pt x="645144" y="255644"/>
                  </a:lnTo>
                  <a:lnTo>
                    <a:pt x="634386" y="254231"/>
                  </a:lnTo>
                  <a:lnTo>
                    <a:pt x="623157" y="253760"/>
                  </a:lnTo>
                  <a:lnTo>
                    <a:pt x="696027" y="253760"/>
                  </a:lnTo>
                  <a:lnTo>
                    <a:pt x="685976" y="263810"/>
                  </a:lnTo>
                  <a:close/>
                </a:path>
                <a:path w="819150" h="819150">
                  <a:moveTo>
                    <a:pt x="684718" y="339184"/>
                  </a:moveTo>
                  <a:lnTo>
                    <a:pt x="673411" y="339184"/>
                  </a:lnTo>
                  <a:lnTo>
                    <a:pt x="680949" y="336671"/>
                  </a:lnTo>
                  <a:lnTo>
                    <a:pt x="684718" y="339184"/>
                  </a:lnTo>
                  <a:close/>
                </a:path>
              </a:pathLst>
            </a:custGeom>
            <a:solidFill>
              <a:srgbClr val="FFFFFF"/>
            </a:solidFill>
          </p:spPr>
          <p:txBody>
            <a:bodyPr wrap="square" lIns="0" tIns="0" rIns="0" bIns="0" rtlCol="0"/>
            <a:lstStyle/>
            <a:p>
              <a:endParaRPr/>
            </a:p>
          </p:txBody>
        </p:sp>
        <p:sp>
          <p:nvSpPr>
            <p:cNvPr id="7" name="object 7"/>
            <p:cNvSpPr/>
            <p:nvPr/>
          </p:nvSpPr>
          <p:spPr>
            <a:xfrm>
              <a:off x="15089999" y="1084999"/>
              <a:ext cx="1771650" cy="1771650"/>
            </a:xfrm>
            <a:custGeom>
              <a:avLst/>
              <a:gdLst/>
              <a:ahLst/>
              <a:cxnLst/>
              <a:rect l="l" t="t" r="r" b="b"/>
              <a:pathLst>
                <a:path w="1771650" h="1771650">
                  <a:moveTo>
                    <a:pt x="885824" y="1771649"/>
                  </a:moveTo>
                  <a:lnTo>
                    <a:pt x="0" y="884575"/>
                  </a:lnTo>
                  <a:lnTo>
                    <a:pt x="885824" y="0"/>
                  </a:lnTo>
                  <a:lnTo>
                    <a:pt x="1771649" y="884575"/>
                  </a:lnTo>
                  <a:lnTo>
                    <a:pt x="885824" y="1771649"/>
                  </a:lnTo>
                  <a:close/>
                </a:path>
              </a:pathLst>
            </a:custGeom>
            <a:solidFill>
              <a:srgbClr val="6FB0D9"/>
            </a:solidFill>
          </p:spPr>
          <p:txBody>
            <a:bodyPr wrap="square" lIns="0" tIns="0" rIns="0" bIns="0" rtlCol="0"/>
            <a:lstStyle/>
            <a:p>
              <a:endParaRPr/>
            </a:p>
          </p:txBody>
        </p:sp>
        <p:sp>
          <p:nvSpPr>
            <p:cNvPr id="8" name="object 8"/>
            <p:cNvSpPr/>
            <p:nvPr/>
          </p:nvSpPr>
          <p:spPr>
            <a:xfrm>
              <a:off x="15569103" y="1637499"/>
              <a:ext cx="809625" cy="666750"/>
            </a:xfrm>
            <a:custGeom>
              <a:avLst/>
              <a:gdLst/>
              <a:ahLst/>
              <a:cxnLst/>
              <a:rect l="l" t="t" r="r" b="b"/>
              <a:pathLst>
                <a:path w="809625" h="666750">
                  <a:moveTo>
                    <a:pt x="424005" y="189786"/>
                  </a:moveTo>
                  <a:lnTo>
                    <a:pt x="374727" y="189786"/>
                  </a:lnTo>
                  <a:lnTo>
                    <a:pt x="377531" y="150494"/>
                  </a:lnTo>
                  <a:lnTo>
                    <a:pt x="399961" y="84085"/>
                  </a:lnTo>
                  <a:lnTo>
                    <a:pt x="451791" y="30551"/>
                  </a:lnTo>
                  <a:lnTo>
                    <a:pt x="486565" y="12798"/>
                  </a:lnTo>
                  <a:lnTo>
                    <a:pt x="551674" y="0"/>
                  </a:lnTo>
                  <a:lnTo>
                    <a:pt x="597352" y="4916"/>
                  </a:lnTo>
                  <a:lnTo>
                    <a:pt x="631113" y="16856"/>
                  </a:lnTo>
                  <a:lnTo>
                    <a:pt x="655062" y="31605"/>
                  </a:lnTo>
                  <a:lnTo>
                    <a:pt x="671300" y="44949"/>
                  </a:lnTo>
                  <a:lnTo>
                    <a:pt x="673792" y="47446"/>
                  </a:lnTo>
                  <a:lnTo>
                    <a:pt x="551674" y="47446"/>
                  </a:lnTo>
                  <a:lnTo>
                    <a:pt x="528773" y="49866"/>
                  </a:lnTo>
                  <a:lnTo>
                    <a:pt x="477371" y="70624"/>
                  </a:lnTo>
                  <a:lnTo>
                    <a:pt x="438586" y="113232"/>
                  </a:lnTo>
                  <a:lnTo>
                    <a:pt x="423666" y="174647"/>
                  </a:lnTo>
                  <a:lnTo>
                    <a:pt x="423763" y="180110"/>
                  </a:lnTo>
                  <a:lnTo>
                    <a:pt x="424005" y="189786"/>
                  </a:lnTo>
                  <a:close/>
                </a:path>
                <a:path w="809625" h="666750">
                  <a:moveTo>
                    <a:pt x="668809" y="94893"/>
                  </a:moveTo>
                  <a:lnTo>
                    <a:pt x="659930" y="93605"/>
                  </a:lnTo>
                  <a:lnTo>
                    <a:pt x="651986" y="90211"/>
                  </a:lnTo>
                  <a:lnTo>
                    <a:pt x="644976" y="85411"/>
                  </a:lnTo>
                  <a:lnTo>
                    <a:pt x="636118" y="77413"/>
                  </a:lnTo>
                  <a:lnTo>
                    <a:pt x="627375" y="69570"/>
                  </a:lnTo>
                  <a:lnTo>
                    <a:pt x="610241" y="58996"/>
                  </a:lnTo>
                  <a:lnTo>
                    <a:pt x="585630" y="50763"/>
                  </a:lnTo>
                  <a:lnTo>
                    <a:pt x="551674" y="47446"/>
                  </a:lnTo>
                  <a:lnTo>
                    <a:pt x="673792" y="47446"/>
                  </a:lnTo>
                  <a:lnTo>
                    <a:pt x="727142" y="28093"/>
                  </a:lnTo>
                  <a:lnTo>
                    <a:pt x="758528" y="9988"/>
                  </a:lnTo>
                  <a:lnTo>
                    <a:pt x="766004" y="9988"/>
                  </a:lnTo>
                  <a:lnTo>
                    <a:pt x="773481" y="12486"/>
                  </a:lnTo>
                  <a:lnTo>
                    <a:pt x="778465" y="12486"/>
                  </a:lnTo>
                  <a:lnTo>
                    <a:pt x="783450" y="17480"/>
                  </a:lnTo>
                  <a:lnTo>
                    <a:pt x="786682" y="22084"/>
                  </a:lnTo>
                  <a:lnTo>
                    <a:pt x="788750" y="28132"/>
                  </a:lnTo>
                  <a:lnTo>
                    <a:pt x="789408" y="35038"/>
                  </a:lnTo>
                  <a:lnTo>
                    <a:pt x="788435" y="42452"/>
                  </a:lnTo>
                  <a:lnTo>
                    <a:pt x="784697" y="51777"/>
                  </a:lnTo>
                  <a:lnTo>
                    <a:pt x="780959" y="60869"/>
                  </a:lnTo>
                  <a:lnTo>
                    <a:pt x="777184" y="69570"/>
                  </a:lnTo>
                  <a:lnTo>
                    <a:pt x="773482" y="77413"/>
                  </a:lnTo>
                  <a:lnTo>
                    <a:pt x="800897" y="77413"/>
                  </a:lnTo>
                  <a:lnTo>
                    <a:pt x="805882" y="82407"/>
                  </a:lnTo>
                  <a:lnTo>
                    <a:pt x="808686" y="88806"/>
                  </a:lnTo>
                  <a:lnTo>
                    <a:pt x="808825" y="89899"/>
                  </a:lnTo>
                  <a:lnTo>
                    <a:pt x="701205" y="89899"/>
                  </a:lnTo>
                  <a:lnTo>
                    <a:pt x="691939" y="91732"/>
                  </a:lnTo>
                  <a:lnTo>
                    <a:pt x="683139" y="93332"/>
                  </a:lnTo>
                  <a:lnTo>
                    <a:pt x="675273" y="94464"/>
                  </a:lnTo>
                  <a:lnTo>
                    <a:pt x="668809" y="94893"/>
                  </a:lnTo>
                  <a:close/>
                </a:path>
                <a:path w="809625" h="666750">
                  <a:moveTo>
                    <a:pt x="232961" y="551879"/>
                  </a:moveTo>
                  <a:lnTo>
                    <a:pt x="53231" y="551879"/>
                  </a:lnTo>
                  <a:lnTo>
                    <a:pt x="90108" y="549967"/>
                  </a:lnTo>
                  <a:lnTo>
                    <a:pt x="125896" y="544051"/>
                  </a:lnTo>
                  <a:lnTo>
                    <a:pt x="160123" y="533969"/>
                  </a:lnTo>
                  <a:lnTo>
                    <a:pt x="192794" y="519415"/>
                  </a:lnTo>
                  <a:lnTo>
                    <a:pt x="154009" y="498345"/>
                  </a:lnTo>
                  <a:lnTo>
                    <a:pt x="123635" y="470720"/>
                  </a:lnTo>
                  <a:lnTo>
                    <a:pt x="101673" y="439349"/>
                  </a:lnTo>
                  <a:lnTo>
                    <a:pt x="88121" y="407042"/>
                  </a:lnTo>
                  <a:lnTo>
                    <a:pt x="88627" y="399628"/>
                  </a:lnTo>
                  <a:lnTo>
                    <a:pt x="90302" y="392683"/>
                  </a:lnTo>
                  <a:lnTo>
                    <a:pt x="93379" y="386674"/>
                  </a:lnTo>
                  <a:lnTo>
                    <a:pt x="98090" y="382070"/>
                  </a:lnTo>
                  <a:lnTo>
                    <a:pt x="70403" y="353898"/>
                  </a:lnTo>
                  <a:lnTo>
                    <a:pt x="50427" y="321513"/>
                  </a:lnTo>
                  <a:lnTo>
                    <a:pt x="37459" y="284445"/>
                  </a:lnTo>
                  <a:lnTo>
                    <a:pt x="30800" y="242227"/>
                  </a:lnTo>
                  <a:lnTo>
                    <a:pt x="32942" y="233058"/>
                  </a:lnTo>
                  <a:lnTo>
                    <a:pt x="38588" y="225059"/>
                  </a:lnTo>
                  <a:lnTo>
                    <a:pt x="46571" y="219401"/>
                  </a:lnTo>
                  <a:lnTo>
                    <a:pt x="55722" y="217255"/>
                  </a:lnTo>
                  <a:lnTo>
                    <a:pt x="46961" y="198487"/>
                  </a:lnTo>
                  <a:lnTo>
                    <a:pt x="39834" y="179485"/>
                  </a:lnTo>
                  <a:lnTo>
                    <a:pt x="35044" y="160015"/>
                  </a:lnTo>
                  <a:lnTo>
                    <a:pt x="33455" y="141716"/>
                  </a:lnTo>
                  <a:lnTo>
                    <a:pt x="33335" y="138594"/>
                  </a:lnTo>
                  <a:lnTo>
                    <a:pt x="34344" y="109486"/>
                  </a:lnTo>
                  <a:lnTo>
                    <a:pt x="47694" y="58996"/>
                  </a:lnTo>
                  <a:lnTo>
                    <a:pt x="65692" y="27469"/>
                  </a:lnTo>
                  <a:lnTo>
                    <a:pt x="85629" y="27469"/>
                  </a:lnTo>
                  <a:lnTo>
                    <a:pt x="90614" y="29966"/>
                  </a:lnTo>
                  <a:lnTo>
                    <a:pt x="95672" y="35038"/>
                  </a:lnTo>
                  <a:lnTo>
                    <a:pt x="129502" y="71188"/>
                  </a:lnTo>
                  <a:lnTo>
                    <a:pt x="156213" y="94893"/>
                  </a:lnTo>
                  <a:lnTo>
                    <a:pt x="85626" y="94893"/>
                  </a:lnTo>
                  <a:lnTo>
                    <a:pt x="81577" y="128449"/>
                  </a:lnTo>
                  <a:lnTo>
                    <a:pt x="86873" y="164815"/>
                  </a:lnTo>
                  <a:lnTo>
                    <a:pt x="105253" y="203053"/>
                  </a:lnTo>
                  <a:lnTo>
                    <a:pt x="140455" y="242227"/>
                  </a:lnTo>
                  <a:lnTo>
                    <a:pt x="145089" y="248275"/>
                  </a:lnTo>
                  <a:lnTo>
                    <a:pt x="147621" y="255025"/>
                  </a:lnTo>
                  <a:lnTo>
                    <a:pt x="147816" y="262244"/>
                  </a:lnTo>
                  <a:lnTo>
                    <a:pt x="145440" y="269697"/>
                  </a:lnTo>
                  <a:lnTo>
                    <a:pt x="141234" y="276252"/>
                  </a:lnTo>
                  <a:lnTo>
                    <a:pt x="140206" y="277188"/>
                  </a:lnTo>
                  <a:lnTo>
                    <a:pt x="85626" y="277188"/>
                  </a:lnTo>
                  <a:lnTo>
                    <a:pt x="98749" y="311017"/>
                  </a:lnTo>
                  <a:lnTo>
                    <a:pt x="119583" y="338057"/>
                  </a:lnTo>
                  <a:lnTo>
                    <a:pt x="148360" y="359010"/>
                  </a:lnTo>
                  <a:lnTo>
                    <a:pt x="185315" y="374578"/>
                  </a:lnTo>
                  <a:lnTo>
                    <a:pt x="193298" y="379183"/>
                  </a:lnTo>
                  <a:lnTo>
                    <a:pt x="198711" y="385191"/>
                  </a:lnTo>
                  <a:lnTo>
                    <a:pt x="201787" y="392137"/>
                  </a:lnTo>
                  <a:lnTo>
                    <a:pt x="202761" y="399550"/>
                  </a:lnTo>
                  <a:lnTo>
                    <a:pt x="201047" y="406535"/>
                  </a:lnTo>
                  <a:lnTo>
                    <a:pt x="163820" y="422962"/>
                  </a:lnTo>
                  <a:lnTo>
                    <a:pt x="150425" y="424522"/>
                  </a:lnTo>
                  <a:lnTo>
                    <a:pt x="168532" y="447231"/>
                  </a:lnTo>
                  <a:lnTo>
                    <a:pt x="192481" y="465726"/>
                  </a:lnTo>
                  <a:lnTo>
                    <a:pt x="221570" y="478602"/>
                  </a:lnTo>
                  <a:lnTo>
                    <a:pt x="255098" y="484455"/>
                  </a:lnTo>
                  <a:lnTo>
                    <a:pt x="262458" y="486835"/>
                  </a:lnTo>
                  <a:lnTo>
                    <a:pt x="269118" y="490386"/>
                  </a:lnTo>
                  <a:lnTo>
                    <a:pt x="274375" y="495341"/>
                  </a:lnTo>
                  <a:lnTo>
                    <a:pt x="277529" y="501935"/>
                  </a:lnTo>
                  <a:lnTo>
                    <a:pt x="278464" y="508295"/>
                  </a:lnTo>
                  <a:lnTo>
                    <a:pt x="277529" y="515358"/>
                  </a:lnTo>
                  <a:lnTo>
                    <a:pt x="274725" y="521952"/>
                  </a:lnTo>
                  <a:lnTo>
                    <a:pt x="270053" y="526907"/>
                  </a:lnTo>
                  <a:lnTo>
                    <a:pt x="235008" y="550825"/>
                  </a:lnTo>
                  <a:lnTo>
                    <a:pt x="232961" y="551879"/>
                  </a:lnTo>
                  <a:close/>
                </a:path>
                <a:path w="809625" h="666750">
                  <a:moveTo>
                    <a:pt x="800897" y="77413"/>
                  </a:moveTo>
                  <a:lnTo>
                    <a:pt x="773482" y="77413"/>
                  </a:lnTo>
                  <a:lnTo>
                    <a:pt x="775975" y="74915"/>
                  </a:lnTo>
                  <a:lnTo>
                    <a:pt x="778467" y="74915"/>
                  </a:lnTo>
                  <a:lnTo>
                    <a:pt x="783451" y="72418"/>
                  </a:lnTo>
                  <a:lnTo>
                    <a:pt x="793421" y="72418"/>
                  </a:lnTo>
                  <a:lnTo>
                    <a:pt x="800897" y="77413"/>
                  </a:lnTo>
                  <a:close/>
                </a:path>
                <a:path w="809625" h="666750">
                  <a:moveTo>
                    <a:pt x="477729" y="619303"/>
                  </a:moveTo>
                  <a:lnTo>
                    <a:pt x="265069" y="619303"/>
                  </a:lnTo>
                  <a:lnTo>
                    <a:pt x="327044" y="614689"/>
                  </a:lnTo>
                  <a:lnTo>
                    <a:pt x="382359" y="603461"/>
                  </a:lnTo>
                  <a:lnTo>
                    <a:pt x="431366" y="586732"/>
                  </a:lnTo>
                  <a:lnTo>
                    <a:pt x="474415" y="565613"/>
                  </a:lnTo>
                  <a:lnTo>
                    <a:pt x="511857" y="541217"/>
                  </a:lnTo>
                  <a:lnTo>
                    <a:pt x="544042" y="514655"/>
                  </a:lnTo>
                  <a:lnTo>
                    <a:pt x="571320" y="487040"/>
                  </a:lnTo>
                  <a:lnTo>
                    <a:pt x="624237" y="413551"/>
                  </a:lnTo>
                  <a:lnTo>
                    <a:pt x="647856" y="366717"/>
                  </a:lnTo>
                  <a:lnTo>
                    <a:pt x="665382" y="320576"/>
                  </a:lnTo>
                  <a:lnTo>
                    <a:pt x="677301" y="276725"/>
                  </a:lnTo>
                  <a:lnTo>
                    <a:pt x="684097" y="236759"/>
                  </a:lnTo>
                  <a:lnTo>
                    <a:pt x="686254" y="194780"/>
                  </a:lnTo>
                  <a:lnTo>
                    <a:pt x="688474" y="174647"/>
                  </a:lnTo>
                  <a:lnTo>
                    <a:pt x="694666" y="161068"/>
                  </a:lnTo>
                  <a:lnTo>
                    <a:pt x="704128" y="151236"/>
                  </a:lnTo>
                  <a:lnTo>
                    <a:pt x="716161" y="142339"/>
                  </a:lnTo>
                  <a:lnTo>
                    <a:pt x="701209" y="142339"/>
                  </a:lnTo>
                  <a:lnTo>
                    <a:pt x="676441" y="119553"/>
                  </a:lnTo>
                  <a:lnTo>
                    <a:pt x="676908" y="111749"/>
                  </a:lnTo>
                  <a:lnTo>
                    <a:pt x="680179" y="104882"/>
                  </a:lnTo>
                  <a:lnTo>
                    <a:pt x="686254" y="99887"/>
                  </a:lnTo>
                  <a:lnTo>
                    <a:pt x="696222" y="94893"/>
                  </a:lnTo>
                  <a:lnTo>
                    <a:pt x="701207" y="89899"/>
                  </a:lnTo>
                  <a:lnTo>
                    <a:pt x="808825" y="89899"/>
                  </a:lnTo>
                  <a:lnTo>
                    <a:pt x="809621" y="96142"/>
                  </a:lnTo>
                  <a:lnTo>
                    <a:pt x="780220" y="145149"/>
                  </a:lnTo>
                  <a:lnTo>
                    <a:pt x="743849" y="180110"/>
                  </a:lnTo>
                  <a:lnTo>
                    <a:pt x="733607" y="187289"/>
                  </a:lnTo>
                  <a:lnTo>
                    <a:pt x="733542" y="203053"/>
                  </a:lnTo>
                  <a:lnTo>
                    <a:pt x="722623" y="285604"/>
                  </a:lnTo>
                  <a:lnTo>
                    <a:pt x="709620" y="334623"/>
                  </a:lnTo>
                  <a:lnTo>
                    <a:pt x="690594" y="386139"/>
                  </a:lnTo>
                  <a:lnTo>
                    <a:pt x="664783" y="438349"/>
                  </a:lnTo>
                  <a:lnTo>
                    <a:pt x="631427" y="489449"/>
                  </a:lnTo>
                  <a:lnTo>
                    <a:pt x="583443" y="544075"/>
                  </a:lnTo>
                  <a:lnTo>
                    <a:pt x="553060" y="570931"/>
                  </a:lnTo>
                  <a:lnTo>
                    <a:pt x="518036" y="596270"/>
                  </a:lnTo>
                  <a:lnTo>
                    <a:pt x="478150" y="619121"/>
                  </a:lnTo>
                  <a:lnTo>
                    <a:pt x="477729" y="619303"/>
                  </a:lnTo>
                  <a:close/>
                </a:path>
                <a:path w="809625" h="666750">
                  <a:moveTo>
                    <a:pt x="399645" y="239730"/>
                  </a:moveTo>
                  <a:lnTo>
                    <a:pt x="397153" y="239730"/>
                  </a:lnTo>
                  <a:lnTo>
                    <a:pt x="345107" y="233018"/>
                  </a:lnTo>
                  <a:lnTo>
                    <a:pt x="295721" y="221500"/>
                  </a:lnTo>
                  <a:lnTo>
                    <a:pt x="248907" y="205265"/>
                  </a:lnTo>
                  <a:lnTo>
                    <a:pt x="204577" y="184399"/>
                  </a:lnTo>
                  <a:lnTo>
                    <a:pt x="162645" y="158990"/>
                  </a:lnTo>
                  <a:lnTo>
                    <a:pt x="123024" y="129126"/>
                  </a:lnTo>
                  <a:lnTo>
                    <a:pt x="85626" y="94893"/>
                  </a:lnTo>
                  <a:lnTo>
                    <a:pt x="156213" y="94893"/>
                  </a:lnTo>
                  <a:lnTo>
                    <a:pt x="165105" y="102785"/>
                  </a:lnTo>
                  <a:lnTo>
                    <a:pt x="202583" y="129708"/>
                  </a:lnTo>
                  <a:lnTo>
                    <a:pt x="242110" y="151913"/>
                  </a:lnTo>
                  <a:lnTo>
                    <a:pt x="283860" y="169357"/>
                  </a:lnTo>
                  <a:lnTo>
                    <a:pt x="328007" y="181996"/>
                  </a:lnTo>
                  <a:lnTo>
                    <a:pt x="374727" y="189786"/>
                  </a:lnTo>
                  <a:lnTo>
                    <a:pt x="424005" y="189786"/>
                  </a:lnTo>
                  <a:lnTo>
                    <a:pt x="424567" y="212261"/>
                  </a:lnTo>
                  <a:lnTo>
                    <a:pt x="422776" y="222874"/>
                  </a:lnTo>
                  <a:lnTo>
                    <a:pt x="417713" y="231614"/>
                  </a:lnTo>
                  <a:lnTo>
                    <a:pt x="409847" y="237545"/>
                  </a:lnTo>
                  <a:lnTo>
                    <a:pt x="399645" y="239730"/>
                  </a:lnTo>
                  <a:close/>
                </a:path>
                <a:path w="809625" h="666750">
                  <a:moveTo>
                    <a:pt x="123010" y="284680"/>
                  </a:moveTo>
                  <a:lnTo>
                    <a:pt x="120518" y="284680"/>
                  </a:lnTo>
                  <a:lnTo>
                    <a:pt x="109809" y="282807"/>
                  </a:lnTo>
                  <a:lnTo>
                    <a:pt x="100268" y="280934"/>
                  </a:lnTo>
                  <a:lnTo>
                    <a:pt x="92129" y="279061"/>
                  </a:lnTo>
                  <a:lnTo>
                    <a:pt x="85626" y="277188"/>
                  </a:lnTo>
                  <a:lnTo>
                    <a:pt x="140206" y="277188"/>
                  </a:lnTo>
                  <a:lnTo>
                    <a:pt x="136094" y="280934"/>
                  </a:lnTo>
                  <a:lnTo>
                    <a:pt x="130019" y="283743"/>
                  </a:lnTo>
                  <a:lnTo>
                    <a:pt x="123010" y="284680"/>
                  </a:lnTo>
                  <a:close/>
                </a:path>
                <a:path w="809625" h="666750">
                  <a:moveTo>
                    <a:pt x="265071" y="666749"/>
                  </a:moveTo>
                  <a:lnTo>
                    <a:pt x="211837" y="663773"/>
                  </a:lnTo>
                  <a:lnTo>
                    <a:pt x="159799" y="654923"/>
                  </a:lnTo>
                  <a:lnTo>
                    <a:pt x="108958" y="640319"/>
                  </a:lnTo>
                  <a:lnTo>
                    <a:pt x="59313" y="620082"/>
                  </a:lnTo>
                  <a:lnTo>
                    <a:pt x="10864" y="594331"/>
                  </a:lnTo>
                  <a:lnTo>
                    <a:pt x="0" y="574666"/>
                  </a:lnTo>
                  <a:lnTo>
                    <a:pt x="895" y="566862"/>
                  </a:lnTo>
                  <a:lnTo>
                    <a:pt x="4050" y="559917"/>
                  </a:lnTo>
                  <a:lnTo>
                    <a:pt x="9307" y="554376"/>
                  </a:lnTo>
                  <a:lnTo>
                    <a:pt x="15965" y="550708"/>
                  </a:lnTo>
                  <a:lnTo>
                    <a:pt x="23325" y="549382"/>
                  </a:lnTo>
                  <a:lnTo>
                    <a:pt x="25817" y="549382"/>
                  </a:lnTo>
                  <a:lnTo>
                    <a:pt x="31853" y="550825"/>
                  </a:lnTo>
                  <a:lnTo>
                    <a:pt x="38589" y="551567"/>
                  </a:lnTo>
                  <a:lnTo>
                    <a:pt x="45793" y="551840"/>
                  </a:lnTo>
                  <a:lnTo>
                    <a:pt x="232961" y="551879"/>
                  </a:lnTo>
                  <a:lnTo>
                    <a:pt x="197779" y="569983"/>
                  </a:lnTo>
                  <a:lnTo>
                    <a:pt x="158604" y="584498"/>
                  </a:lnTo>
                  <a:lnTo>
                    <a:pt x="118028" y="594331"/>
                  </a:lnTo>
                  <a:lnTo>
                    <a:pt x="153971" y="605607"/>
                  </a:lnTo>
                  <a:lnTo>
                    <a:pt x="190614" y="613372"/>
                  </a:lnTo>
                  <a:lnTo>
                    <a:pt x="227725" y="617859"/>
                  </a:lnTo>
                  <a:lnTo>
                    <a:pt x="265069" y="619303"/>
                  </a:lnTo>
                  <a:lnTo>
                    <a:pt x="477729" y="619303"/>
                  </a:lnTo>
                  <a:lnTo>
                    <a:pt x="433157" y="638540"/>
                  </a:lnTo>
                  <a:lnTo>
                    <a:pt x="382810" y="653582"/>
                  </a:lnTo>
                  <a:lnTo>
                    <a:pt x="326863" y="663300"/>
                  </a:lnTo>
                  <a:lnTo>
                    <a:pt x="265071" y="666749"/>
                  </a:lnTo>
                  <a:close/>
                </a:path>
              </a:pathLst>
            </a:custGeom>
            <a:solidFill>
              <a:srgbClr val="FFFFFF"/>
            </a:solidFill>
          </p:spPr>
          <p:txBody>
            <a:bodyPr wrap="square" lIns="0" tIns="0" rIns="0" bIns="0" rtlCol="0"/>
            <a:lstStyle/>
            <a:p>
              <a:endParaRPr/>
            </a:p>
          </p:txBody>
        </p:sp>
        <p:sp>
          <p:nvSpPr>
            <p:cNvPr id="9" name="object 9"/>
            <p:cNvSpPr/>
            <p:nvPr/>
          </p:nvSpPr>
          <p:spPr>
            <a:xfrm>
              <a:off x="131075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6FB0D9"/>
            </a:solidFill>
          </p:spPr>
          <p:txBody>
            <a:bodyPr wrap="square" lIns="0" tIns="0" rIns="0" bIns="0" rtlCol="0"/>
            <a:lstStyle/>
            <a:p>
              <a:endParaRPr/>
            </a:p>
          </p:txBody>
        </p:sp>
        <p:sp>
          <p:nvSpPr>
            <p:cNvPr id="10" name="object 10"/>
            <p:cNvSpPr/>
            <p:nvPr/>
          </p:nvSpPr>
          <p:spPr>
            <a:xfrm>
              <a:off x="13703111" y="1853976"/>
              <a:ext cx="143510" cy="429895"/>
            </a:xfrm>
            <a:custGeom>
              <a:avLst/>
              <a:gdLst/>
              <a:ahLst/>
              <a:cxnLst/>
              <a:rect l="l" t="t" r="r" b="b"/>
              <a:pathLst>
                <a:path w="143509" h="429894">
                  <a:moveTo>
                    <a:pt x="120610" y="429676"/>
                  </a:moveTo>
                  <a:lnTo>
                    <a:pt x="25127" y="429676"/>
                  </a:lnTo>
                  <a:lnTo>
                    <a:pt x="14841" y="428970"/>
                  </a:lnTo>
                  <a:lnTo>
                    <a:pt x="6910" y="424023"/>
                  </a:lnTo>
                  <a:lnTo>
                    <a:pt x="1806" y="416249"/>
                  </a:lnTo>
                  <a:lnTo>
                    <a:pt x="0" y="407062"/>
                  </a:lnTo>
                  <a:lnTo>
                    <a:pt x="0" y="22614"/>
                  </a:lnTo>
                  <a:lnTo>
                    <a:pt x="2159" y="13780"/>
                  </a:lnTo>
                  <a:lnTo>
                    <a:pt x="7852" y="6595"/>
                  </a:lnTo>
                  <a:lnTo>
                    <a:pt x="15900" y="1766"/>
                  </a:lnTo>
                  <a:lnTo>
                    <a:pt x="25127" y="0"/>
                  </a:lnTo>
                  <a:lnTo>
                    <a:pt x="120610" y="0"/>
                  </a:lnTo>
                  <a:lnTo>
                    <a:pt x="129444" y="706"/>
                  </a:lnTo>
                  <a:lnTo>
                    <a:pt x="136629" y="5653"/>
                  </a:lnTo>
                  <a:lnTo>
                    <a:pt x="141458" y="13427"/>
                  </a:lnTo>
                  <a:lnTo>
                    <a:pt x="143225" y="22614"/>
                  </a:lnTo>
                  <a:lnTo>
                    <a:pt x="143225" y="47741"/>
                  </a:lnTo>
                  <a:lnTo>
                    <a:pt x="47740" y="47741"/>
                  </a:lnTo>
                  <a:lnTo>
                    <a:pt x="47740" y="381934"/>
                  </a:lnTo>
                  <a:lnTo>
                    <a:pt x="143225" y="381934"/>
                  </a:lnTo>
                  <a:lnTo>
                    <a:pt x="143225" y="407062"/>
                  </a:lnTo>
                  <a:lnTo>
                    <a:pt x="142518" y="415896"/>
                  </a:lnTo>
                  <a:lnTo>
                    <a:pt x="137571" y="423080"/>
                  </a:lnTo>
                  <a:lnTo>
                    <a:pt x="129797" y="427910"/>
                  </a:lnTo>
                  <a:lnTo>
                    <a:pt x="120610" y="429676"/>
                  </a:lnTo>
                  <a:close/>
                </a:path>
                <a:path w="143509" h="429894">
                  <a:moveTo>
                    <a:pt x="143225" y="381934"/>
                  </a:moveTo>
                  <a:lnTo>
                    <a:pt x="95483" y="381934"/>
                  </a:lnTo>
                  <a:lnTo>
                    <a:pt x="95483" y="47741"/>
                  </a:lnTo>
                  <a:lnTo>
                    <a:pt x="143225" y="47741"/>
                  </a:lnTo>
                  <a:lnTo>
                    <a:pt x="143225" y="381934"/>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13703109" y="1660496"/>
              <a:ext cx="143225" cy="143225"/>
            </a:xfrm>
            <a:prstGeom prst="rect">
              <a:avLst/>
            </a:prstGeom>
          </p:spPr>
        </p:pic>
        <p:sp>
          <p:nvSpPr>
            <p:cNvPr id="12" name="object 12"/>
            <p:cNvSpPr/>
            <p:nvPr/>
          </p:nvSpPr>
          <p:spPr>
            <a:xfrm>
              <a:off x="13582498" y="1562505"/>
              <a:ext cx="819150" cy="819150"/>
            </a:xfrm>
            <a:custGeom>
              <a:avLst/>
              <a:gdLst/>
              <a:ahLst/>
              <a:cxnLst/>
              <a:rect l="l" t="t" r="r" b="b"/>
              <a:pathLst>
                <a:path w="819150" h="819150">
                  <a:moveTo>
                    <a:pt x="696023" y="439724"/>
                  </a:moveTo>
                  <a:lnTo>
                    <a:pt x="690168" y="397535"/>
                  </a:lnTo>
                  <a:lnTo>
                    <a:pt x="673354" y="359676"/>
                  </a:lnTo>
                  <a:lnTo>
                    <a:pt x="653910" y="336702"/>
                  </a:lnTo>
                  <a:lnTo>
                    <a:pt x="648284" y="330060"/>
                  </a:lnTo>
                  <a:lnTo>
                    <a:pt x="648284" y="439724"/>
                  </a:lnTo>
                  <a:lnTo>
                    <a:pt x="648284" y="673417"/>
                  </a:lnTo>
                  <a:lnTo>
                    <a:pt x="600532" y="673417"/>
                  </a:lnTo>
                  <a:lnTo>
                    <a:pt x="600532" y="482447"/>
                  </a:lnTo>
                  <a:lnTo>
                    <a:pt x="593039" y="445262"/>
                  </a:lnTo>
                  <a:lnTo>
                    <a:pt x="585914" y="434708"/>
                  </a:lnTo>
                  <a:lnTo>
                    <a:pt x="572579" y="414909"/>
                  </a:lnTo>
                  <a:lnTo>
                    <a:pt x="542226" y="394462"/>
                  </a:lnTo>
                  <a:lnTo>
                    <a:pt x="505053" y="386956"/>
                  </a:lnTo>
                  <a:lnTo>
                    <a:pt x="467868" y="394462"/>
                  </a:lnTo>
                  <a:lnTo>
                    <a:pt x="437527" y="414909"/>
                  </a:lnTo>
                  <a:lnTo>
                    <a:pt x="417068" y="445262"/>
                  </a:lnTo>
                  <a:lnTo>
                    <a:pt x="409575" y="482447"/>
                  </a:lnTo>
                  <a:lnTo>
                    <a:pt x="409575" y="673417"/>
                  </a:lnTo>
                  <a:lnTo>
                    <a:pt x="359308" y="673417"/>
                  </a:lnTo>
                  <a:lnTo>
                    <a:pt x="359308" y="339217"/>
                  </a:lnTo>
                  <a:lnTo>
                    <a:pt x="409575" y="339217"/>
                  </a:lnTo>
                  <a:lnTo>
                    <a:pt x="409575" y="361835"/>
                  </a:lnTo>
                  <a:lnTo>
                    <a:pt x="410514" y="368896"/>
                  </a:lnTo>
                  <a:lnTo>
                    <a:pt x="413334" y="375031"/>
                  </a:lnTo>
                  <a:lnTo>
                    <a:pt x="418045" y="380212"/>
                  </a:lnTo>
                  <a:lnTo>
                    <a:pt x="424649" y="384441"/>
                  </a:lnTo>
                  <a:lnTo>
                    <a:pt x="427151" y="384441"/>
                  </a:lnTo>
                  <a:lnTo>
                    <a:pt x="429666" y="386956"/>
                  </a:lnTo>
                  <a:lnTo>
                    <a:pt x="437210" y="386956"/>
                  </a:lnTo>
                  <a:lnTo>
                    <a:pt x="444741" y="384441"/>
                  </a:lnTo>
                  <a:lnTo>
                    <a:pt x="449770" y="379425"/>
                  </a:lnTo>
                  <a:lnTo>
                    <a:pt x="459828" y="366864"/>
                  </a:lnTo>
                  <a:lnTo>
                    <a:pt x="476631" y="353669"/>
                  </a:lnTo>
                  <a:lnTo>
                    <a:pt x="496252" y="344246"/>
                  </a:lnTo>
                  <a:lnTo>
                    <a:pt x="515378" y="339217"/>
                  </a:lnTo>
                  <a:lnTo>
                    <a:pt x="517779" y="338594"/>
                  </a:lnTo>
                  <a:lnTo>
                    <a:pt x="540232" y="336702"/>
                  </a:lnTo>
                  <a:lnTo>
                    <a:pt x="552792" y="336702"/>
                  </a:lnTo>
                  <a:lnTo>
                    <a:pt x="597395" y="352806"/>
                  </a:lnTo>
                  <a:lnTo>
                    <a:pt x="642315" y="406361"/>
                  </a:lnTo>
                  <a:lnTo>
                    <a:pt x="648284" y="439724"/>
                  </a:lnTo>
                  <a:lnTo>
                    <a:pt x="648284" y="330060"/>
                  </a:lnTo>
                  <a:lnTo>
                    <a:pt x="646633" y="328104"/>
                  </a:lnTo>
                  <a:lnTo>
                    <a:pt x="621525" y="311581"/>
                  </a:lnTo>
                  <a:lnTo>
                    <a:pt x="611111" y="304723"/>
                  </a:lnTo>
                  <a:lnTo>
                    <a:pt x="567880" y="291477"/>
                  </a:lnTo>
                  <a:lnTo>
                    <a:pt x="540232" y="288963"/>
                  </a:lnTo>
                  <a:lnTo>
                    <a:pt x="517728" y="290372"/>
                  </a:lnTo>
                  <a:lnTo>
                    <a:pt x="495947" y="294614"/>
                  </a:lnTo>
                  <a:lnTo>
                    <a:pt x="475564" y="301688"/>
                  </a:lnTo>
                  <a:lnTo>
                    <a:pt x="457314" y="311581"/>
                  </a:lnTo>
                  <a:lnTo>
                    <a:pt x="454088" y="303136"/>
                  </a:lnTo>
                  <a:lnTo>
                    <a:pt x="448513" y="296811"/>
                  </a:lnTo>
                  <a:lnTo>
                    <a:pt x="441058" y="292849"/>
                  </a:lnTo>
                  <a:lnTo>
                    <a:pt x="432181" y="291477"/>
                  </a:lnTo>
                  <a:lnTo>
                    <a:pt x="336702" y="291477"/>
                  </a:lnTo>
                  <a:lnTo>
                    <a:pt x="327469" y="293243"/>
                  </a:lnTo>
                  <a:lnTo>
                    <a:pt x="319430" y="298069"/>
                  </a:lnTo>
                  <a:lnTo>
                    <a:pt x="313728" y="305257"/>
                  </a:lnTo>
                  <a:lnTo>
                    <a:pt x="311569" y="314096"/>
                  </a:lnTo>
                  <a:lnTo>
                    <a:pt x="311569" y="698538"/>
                  </a:lnTo>
                  <a:lnTo>
                    <a:pt x="313385" y="707720"/>
                  </a:lnTo>
                  <a:lnTo>
                    <a:pt x="318477" y="715505"/>
                  </a:lnTo>
                  <a:lnTo>
                    <a:pt x="326415" y="720445"/>
                  </a:lnTo>
                  <a:lnTo>
                    <a:pt x="336702" y="721156"/>
                  </a:lnTo>
                  <a:lnTo>
                    <a:pt x="432181" y="721156"/>
                  </a:lnTo>
                  <a:lnTo>
                    <a:pt x="441413" y="719391"/>
                  </a:lnTo>
                  <a:lnTo>
                    <a:pt x="449453" y="714552"/>
                  </a:lnTo>
                  <a:lnTo>
                    <a:pt x="455155" y="707377"/>
                  </a:lnTo>
                  <a:lnTo>
                    <a:pt x="457314" y="698538"/>
                  </a:lnTo>
                  <a:lnTo>
                    <a:pt x="457314" y="673417"/>
                  </a:lnTo>
                  <a:lnTo>
                    <a:pt x="457314" y="482447"/>
                  </a:lnTo>
                  <a:lnTo>
                    <a:pt x="461238" y="463321"/>
                  </a:lnTo>
                  <a:lnTo>
                    <a:pt x="471754" y="448208"/>
                  </a:lnTo>
                  <a:lnTo>
                    <a:pt x="486994" y="438277"/>
                  </a:lnTo>
                  <a:lnTo>
                    <a:pt x="505053" y="434708"/>
                  </a:lnTo>
                  <a:lnTo>
                    <a:pt x="524179" y="438632"/>
                  </a:lnTo>
                  <a:lnTo>
                    <a:pt x="539292" y="449148"/>
                  </a:lnTo>
                  <a:lnTo>
                    <a:pt x="549224" y="464388"/>
                  </a:lnTo>
                  <a:lnTo>
                    <a:pt x="552792" y="482447"/>
                  </a:lnTo>
                  <a:lnTo>
                    <a:pt x="552792" y="698538"/>
                  </a:lnTo>
                  <a:lnTo>
                    <a:pt x="554558" y="707720"/>
                  </a:lnTo>
                  <a:lnTo>
                    <a:pt x="559396" y="715505"/>
                  </a:lnTo>
                  <a:lnTo>
                    <a:pt x="566572" y="720445"/>
                  </a:lnTo>
                  <a:lnTo>
                    <a:pt x="575411" y="721156"/>
                  </a:lnTo>
                  <a:lnTo>
                    <a:pt x="673404" y="721156"/>
                  </a:lnTo>
                  <a:lnTo>
                    <a:pt x="682599" y="719391"/>
                  </a:lnTo>
                  <a:lnTo>
                    <a:pt x="690372" y="714552"/>
                  </a:lnTo>
                  <a:lnTo>
                    <a:pt x="695312" y="707377"/>
                  </a:lnTo>
                  <a:lnTo>
                    <a:pt x="696023" y="698538"/>
                  </a:lnTo>
                  <a:lnTo>
                    <a:pt x="696023" y="673417"/>
                  </a:lnTo>
                  <a:lnTo>
                    <a:pt x="696023" y="439724"/>
                  </a:lnTo>
                  <a:close/>
                </a:path>
                <a:path w="819150" h="819150">
                  <a:moveTo>
                    <a:pt x="819150" y="123126"/>
                  </a:moveTo>
                  <a:lnTo>
                    <a:pt x="809447" y="76682"/>
                  </a:lnTo>
                  <a:lnTo>
                    <a:pt x="789673" y="47739"/>
                  </a:lnTo>
                  <a:lnTo>
                    <a:pt x="783018" y="38011"/>
                  </a:lnTo>
                  <a:lnTo>
                    <a:pt x="768896" y="28308"/>
                  </a:lnTo>
                  <a:lnTo>
                    <a:pt x="768896" y="123126"/>
                  </a:lnTo>
                  <a:lnTo>
                    <a:pt x="768896" y="698538"/>
                  </a:lnTo>
                  <a:lnTo>
                    <a:pt x="763155" y="726884"/>
                  </a:lnTo>
                  <a:lnTo>
                    <a:pt x="747534" y="750049"/>
                  </a:lnTo>
                  <a:lnTo>
                    <a:pt x="724369" y="765670"/>
                  </a:lnTo>
                  <a:lnTo>
                    <a:pt x="696023" y="771410"/>
                  </a:lnTo>
                  <a:lnTo>
                    <a:pt x="120599" y="771410"/>
                  </a:lnTo>
                  <a:lnTo>
                    <a:pt x="92252" y="765670"/>
                  </a:lnTo>
                  <a:lnTo>
                    <a:pt x="69100" y="750049"/>
                  </a:lnTo>
                  <a:lnTo>
                    <a:pt x="53467" y="726884"/>
                  </a:lnTo>
                  <a:lnTo>
                    <a:pt x="47739" y="698538"/>
                  </a:lnTo>
                  <a:lnTo>
                    <a:pt x="47739" y="123126"/>
                  </a:lnTo>
                  <a:lnTo>
                    <a:pt x="53467" y="94742"/>
                  </a:lnTo>
                  <a:lnTo>
                    <a:pt x="69088" y="71297"/>
                  </a:lnTo>
                  <a:lnTo>
                    <a:pt x="92252" y="54927"/>
                  </a:lnTo>
                  <a:lnTo>
                    <a:pt x="120599" y="47739"/>
                  </a:lnTo>
                  <a:lnTo>
                    <a:pt x="696023" y="47739"/>
                  </a:lnTo>
                  <a:lnTo>
                    <a:pt x="724369" y="53517"/>
                  </a:lnTo>
                  <a:lnTo>
                    <a:pt x="747534" y="69418"/>
                  </a:lnTo>
                  <a:lnTo>
                    <a:pt x="763155" y="93319"/>
                  </a:lnTo>
                  <a:lnTo>
                    <a:pt x="768896" y="123126"/>
                  </a:lnTo>
                  <a:lnTo>
                    <a:pt x="768896" y="28308"/>
                  </a:lnTo>
                  <a:lnTo>
                    <a:pt x="743877" y="11112"/>
                  </a:lnTo>
                  <a:lnTo>
                    <a:pt x="696023" y="0"/>
                  </a:lnTo>
                  <a:lnTo>
                    <a:pt x="120599" y="0"/>
                  </a:lnTo>
                  <a:lnTo>
                    <a:pt x="74193" y="9702"/>
                  </a:lnTo>
                  <a:lnTo>
                    <a:pt x="35801" y="36118"/>
                  </a:lnTo>
                  <a:lnTo>
                    <a:pt x="9652" y="75260"/>
                  </a:lnTo>
                  <a:lnTo>
                    <a:pt x="0" y="123126"/>
                  </a:lnTo>
                  <a:lnTo>
                    <a:pt x="0" y="698538"/>
                  </a:lnTo>
                  <a:lnTo>
                    <a:pt x="9652" y="744943"/>
                  </a:lnTo>
                  <a:lnTo>
                    <a:pt x="35801" y="783348"/>
                  </a:lnTo>
                  <a:lnTo>
                    <a:pt x="74193" y="809498"/>
                  </a:lnTo>
                  <a:lnTo>
                    <a:pt x="120599" y="819150"/>
                  </a:lnTo>
                  <a:lnTo>
                    <a:pt x="696023" y="819150"/>
                  </a:lnTo>
                  <a:lnTo>
                    <a:pt x="742467" y="809498"/>
                  </a:lnTo>
                  <a:lnTo>
                    <a:pt x="781138" y="783348"/>
                  </a:lnTo>
                  <a:lnTo>
                    <a:pt x="789495" y="771410"/>
                  </a:lnTo>
                  <a:lnTo>
                    <a:pt x="808037" y="744943"/>
                  </a:lnTo>
                  <a:lnTo>
                    <a:pt x="819150" y="698538"/>
                  </a:lnTo>
                  <a:lnTo>
                    <a:pt x="819150" y="123126"/>
                  </a:lnTo>
                  <a:close/>
                </a:path>
              </a:pathLst>
            </a:custGeom>
            <a:solidFill>
              <a:srgbClr val="FFFFFF"/>
            </a:solidFill>
          </p:spPr>
          <p:txBody>
            <a:bodyPr wrap="square" lIns="0" tIns="0" rIns="0" bIns="0" rtlCol="0"/>
            <a:lstStyle/>
            <a:p>
              <a:endParaRPr/>
            </a:p>
          </p:txBody>
        </p:sp>
        <p:sp>
          <p:nvSpPr>
            <p:cNvPr id="13" name="object 13"/>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sp>
          <p:nvSpPr>
            <p:cNvPr id="14" name="object 14"/>
            <p:cNvSpPr/>
            <p:nvPr/>
          </p:nvSpPr>
          <p:spPr>
            <a:xfrm>
              <a:off x="11604993" y="1562505"/>
              <a:ext cx="819150" cy="819150"/>
            </a:xfrm>
            <a:custGeom>
              <a:avLst/>
              <a:gdLst/>
              <a:ahLst/>
              <a:cxnLst/>
              <a:rect l="l" t="t" r="r" b="b"/>
              <a:pathLst>
                <a:path w="819150" h="819150">
                  <a:moveTo>
                    <a:pt x="577926" y="409536"/>
                  </a:moveTo>
                  <a:lnTo>
                    <a:pt x="571919" y="364782"/>
                  </a:lnTo>
                  <a:lnTo>
                    <a:pt x="554939" y="324573"/>
                  </a:lnTo>
                  <a:lnTo>
                    <a:pt x="530186" y="292544"/>
                  </a:lnTo>
                  <a:lnTo>
                    <a:pt x="530186" y="409536"/>
                  </a:lnTo>
                  <a:lnTo>
                    <a:pt x="520877" y="455930"/>
                  </a:lnTo>
                  <a:lnTo>
                    <a:pt x="495325" y="494334"/>
                  </a:lnTo>
                  <a:lnTo>
                    <a:pt x="457047" y="520471"/>
                  </a:lnTo>
                  <a:lnTo>
                    <a:pt x="409575" y="530136"/>
                  </a:lnTo>
                  <a:lnTo>
                    <a:pt x="363169" y="520827"/>
                  </a:lnTo>
                  <a:lnTo>
                    <a:pt x="324777" y="495274"/>
                  </a:lnTo>
                  <a:lnTo>
                    <a:pt x="298627" y="456996"/>
                  </a:lnTo>
                  <a:lnTo>
                    <a:pt x="288963" y="409536"/>
                  </a:lnTo>
                  <a:lnTo>
                    <a:pt x="298272" y="363169"/>
                  </a:lnTo>
                  <a:lnTo>
                    <a:pt x="323824" y="325056"/>
                  </a:lnTo>
                  <a:lnTo>
                    <a:pt x="362102" y="299656"/>
                  </a:lnTo>
                  <a:lnTo>
                    <a:pt x="409575" y="291452"/>
                  </a:lnTo>
                  <a:lnTo>
                    <a:pt x="455980" y="300710"/>
                  </a:lnTo>
                  <a:lnTo>
                    <a:pt x="494385" y="325996"/>
                  </a:lnTo>
                  <a:lnTo>
                    <a:pt x="520522" y="363524"/>
                  </a:lnTo>
                  <a:lnTo>
                    <a:pt x="530186" y="409536"/>
                  </a:lnTo>
                  <a:lnTo>
                    <a:pt x="530186" y="292544"/>
                  </a:lnTo>
                  <a:lnTo>
                    <a:pt x="494538" y="264185"/>
                  </a:lnTo>
                  <a:lnTo>
                    <a:pt x="454329" y="247205"/>
                  </a:lnTo>
                  <a:lnTo>
                    <a:pt x="409575" y="241198"/>
                  </a:lnTo>
                  <a:lnTo>
                    <a:pt x="364820" y="247205"/>
                  </a:lnTo>
                  <a:lnTo>
                    <a:pt x="324612" y="264185"/>
                  </a:lnTo>
                  <a:lnTo>
                    <a:pt x="290537" y="290499"/>
                  </a:lnTo>
                  <a:lnTo>
                    <a:pt x="264210" y="324573"/>
                  </a:lnTo>
                  <a:lnTo>
                    <a:pt x="247230" y="364782"/>
                  </a:lnTo>
                  <a:lnTo>
                    <a:pt x="241223" y="409536"/>
                  </a:lnTo>
                  <a:lnTo>
                    <a:pt x="247230" y="454279"/>
                  </a:lnTo>
                  <a:lnTo>
                    <a:pt x="264210" y="494487"/>
                  </a:lnTo>
                  <a:lnTo>
                    <a:pt x="290537" y="528561"/>
                  </a:lnTo>
                  <a:lnTo>
                    <a:pt x="324612" y="554888"/>
                  </a:lnTo>
                  <a:lnTo>
                    <a:pt x="364820" y="571855"/>
                  </a:lnTo>
                  <a:lnTo>
                    <a:pt x="409575" y="577875"/>
                  </a:lnTo>
                  <a:lnTo>
                    <a:pt x="454329" y="571855"/>
                  </a:lnTo>
                  <a:lnTo>
                    <a:pt x="494538" y="554888"/>
                  </a:lnTo>
                  <a:lnTo>
                    <a:pt x="526580" y="530136"/>
                  </a:lnTo>
                  <a:lnTo>
                    <a:pt x="554939" y="494487"/>
                  </a:lnTo>
                  <a:lnTo>
                    <a:pt x="571919" y="454279"/>
                  </a:lnTo>
                  <a:lnTo>
                    <a:pt x="577926" y="409536"/>
                  </a:lnTo>
                  <a:close/>
                </a:path>
                <a:path w="819150" h="819150">
                  <a:moveTo>
                    <a:pt x="723671" y="218579"/>
                  </a:moveTo>
                  <a:lnTo>
                    <a:pt x="713968" y="172186"/>
                  </a:lnTo>
                  <a:lnTo>
                    <a:pt x="695756" y="145719"/>
                  </a:lnTo>
                  <a:lnTo>
                    <a:pt x="687552" y="133794"/>
                  </a:lnTo>
                  <a:lnTo>
                    <a:pt x="673417" y="124358"/>
                  </a:lnTo>
                  <a:lnTo>
                    <a:pt x="673417" y="218579"/>
                  </a:lnTo>
                  <a:lnTo>
                    <a:pt x="673417" y="602996"/>
                  </a:lnTo>
                  <a:lnTo>
                    <a:pt x="667677" y="631342"/>
                  </a:lnTo>
                  <a:lnTo>
                    <a:pt x="652056" y="654494"/>
                  </a:lnTo>
                  <a:lnTo>
                    <a:pt x="628891" y="670128"/>
                  </a:lnTo>
                  <a:lnTo>
                    <a:pt x="600544" y="675855"/>
                  </a:lnTo>
                  <a:lnTo>
                    <a:pt x="216090" y="675855"/>
                  </a:lnTo>
                  <a:lnTo>
                    <a:pt x="187744" y="670128"/>
                  </a:lnTo>
                  <a:lnTo>
                    <a:pt x="164579" y="654494"/>
                  </a:lnTo>
                  <a:lnTo>
                    <a:pt x="148958" y="631342"/>
                  </a:lnTo>
                  <a:lnTo>
                    <a:pt x="143230" y="602996"/>
                  </a:lnTo>
                  <a:lnTo>
                    <a:pt x="143230" y="218579"/>
                  </a:lnTo>
                  <a:lnTo>
                    <a:pt x="148958" y="190246"/>
                  </a:lnTo>
                  <a:lnTo>
                    <a:pt x="164579" y="167081"/>
                  </a:lnTo>
                  <a:lnTo>
                    <a:pt x="187744" y="151460"/>
                  </a:lnTo>
                  <a:lnTo>
                    <a:pt x="216090" y="145719"/>
                  </a:lnTo>
                  <a:lnTo>
                    <a:pt x="600544" y="145719"/>
                  </a:lnTo>
                  <a:lnTo>
                    <a:pt x="628891" y="151460"/>
                  </a:lnTo>
                  <a:lnTo>
                    <a:pt x="652056" y="167081"/>
                  </a:lnTo>
                  <a:lnTo>
                    <a:pt x="667677" y="190246"/>
                  </a:lnTo>
                  <a:lnTo>
                    <a:pt x="673417" y="218579"/>
                  </a:lnTo>
                  <a:lnTo>
                    <a:pt x="673417" y="124358"/>
                  </a:lnTo>
                  <a:lnTo>
                    <a:pt x="648398" y="107645"/>
                  </a:lnTo>
                  <a:lnTo>
                    <a:pt x="600544" y="97980"/>
                  </a:lnTo>
                  <a:lnTo>
                    <a:pt x="216090" y="97980"/>
                  </a:lnTo>
                  <a:lnTo>
                    <a:pt x="169684" y="107645"/>
                  </a:lnTo>
                  <a:lnTo>
                    <a:pt x="131292" y="133794"/>
                  </a:lnTo>
                  <a:lnTo>
                    <a:pt x="105143" y="172186"/>
                  </a:lnTo>
                  <a:lnTo>
                    <a:pt x="95478" y="218579"/>
                  </a:lnTo>
                  <a:lnTo>
                    <a:pt x="95478" y="602996"/>
                  </a:lnTo>
                  <a:lnTo>
                    <a:pt x="105143" y="649401"/>
                  </a:lnTo>
                  <a:lnTo>
                    <a:pt x="131292" y="687793"/>
                  </a:lnTo>
                  <a:lnTo>
                    <a:pt x="169684" y="713930"/>
                  </a:lnTo>
                  <a:lnTo>
                    <a:pt x="216090" y="723595"/>
                  </a:lnTo>
                  <a:lnTo>
                    <a:pt x="600544" y="723595"/>
                  </a:lnTo>
                  <a:lnTo>
                    <a:pt x="646988" y="713930"/>
                  </a:lnTo>
                  <a:lnTo>
                    <a:pt x="685660" y="687793"/>
                  </a:lnTo>
                  <a:lnTo>
                    <a:pt x="694016" y="675855"/>
                  </a:lnTo>
                  <a:lnTo>
                    <a:pt x="712558" y="649401"/>
                  </a:lnTo>
                  <a:lnTo>
                    <a:pt x="723671" y="602996"/>
                  </a:lnTo>
                  <a:lnTo>
                    <a:pt x="723671" y="218579"/>
                  </a:lnTo>
                  <a:close/>
                </a:path>
                <a:path w="819150" h="819150">
                  <a:moveTo>
                    <a:pt x="819150" y="120599"/>
                  </a:moveTo>
                  <a:lnTo>
                    <a:pt x="809840" y="74193"/>
                  </a:lnTo>
                  <a:lnTo>
                    <a:pt x="792226" y="47739"/>
                  </a:lnTo>
                  <a:lnTo>
                    <a:pt x="784288" y="35801"/>
                  </a:lnTo>
                  <a:lnTo>
                    <a:pt x="771410" y="27012"/>
                  </a:lnTo>
                  <a:lnTo>
                    <a:pt x="771410" y="120599"/>
                  </a:lnTo>
                  <a:lnTo>
                    <a:pt x="771410" y="700976"/>
                  </a:lnTo>
                  <a:lnTo>
                    <a:pt x="765670" y="729284"/>
                  </a:lnTo>
                  <a:lnTo>
                    <a:pt x="750049" y="752170"/>
                  </a:lnTo>
                  <a:lnTo>
                    <a:pt x="726884" y="767054"/>
                  </a:lnTo>
                  <a:lnTo>
                    <a:pt x="698538" y="771334"/>
                  </a:lnTo>
                  <a:lnTo>
                    <a:pt x="120611" y="771334"/>
                  </a:lnTo>
                  <a:lnTo>
                    <a:pt x="92265" y="765632"/>
                  </a:lnTo>
                  <a:lnTo>
                    <a:pt x="69100" y="750290"/>
                  </a:lnTo>
                  <a:lnTo>
                    <a:pt x="53479" y="727875"/>
                  </a:lnTo>
                  <a:lnTo>
                    <a:pt x="47739" y="700976"/>
                  </a:lnTo>
                  <a:lnTo>
                    <a:pt x="47739" y="120599"/>
                  </a:lnTo>
                  <a:lnTo>
                    <a:pt x="53479" y="92252"/>
                  </a:lnTo>
                  <a:lnTo>
                    <a:pt x="69100" y="69088"/>
                  </a:lnTo>
                  <a:lnTo>
                    <a:pt x="92265" y="53467"/>
                  </a:lnTo>
                  <a:lnTo>
                    <a:pt x="120611" y="47739"/>
                  </a:lnTo>
                  <a:lnTo>
                    <a:pt x="698538" y="47739"/>
                  </a:lnTo>
                  <a:lnTo>
                    <a:pt x="726884" y="53467"/>
                  </a:lnTo>
                  <a:lnTo>
                    <a:pt x="750049" y="69088"/>
                  </a:lnTo>
                  <a:lnTo>
                    <a:pt x="765670" y="92252"/>
                  </a:lnTo>
                  <a:lnTo>
                    <a:pt x="771410" y="120599"/>
                  </a:lnTo>
                  <a:lnTo>
                    <a:pt x="771410" y="27012"/>
                  </a:lnTo>
                  <a:lnTo>
                    <a:pt x="746010" y="9652"/>
                  </a:lnTo>
                  <a:lnTo>
                    <a:pt x="698538" y="0"/>
                  </a:lnTo>
                  <a:lnTo>
                    <a:pt x="120611" y="0"/>
                  </a:lnTo>
                  <a:lnTo>
                    <a:pt x="74206" y="9309"/>
                  </a:lnTo>
                  <a:lnTo>
                    <a:pt x="35801" y="34861"/>
                  </a:lnTo>
                  <a:lnTo>
                    <a:pt x="9664" y="73139"/>
                  </a:lnTo>
                  <a:lnTo>
                    <a:pt x="0" y="120599"/>
                  </a:lnTo>
                  <a:lnTo>
                    <a:pt x="0" y="700976"/>
                  </a:lnTo>
                  <a:lnTo>
                    <a:pt x="9309" y="747344"/>
                  </a:lnTo>
                  <a:lnTo>
                    <a:pt x="34861" y="785469"/>
                  </a:lnTo>
                  <a:lnTo>
                    <a:pt x="73139" y="810856"/>
                  </a:lnTo>
                  <a:lnTo>
                    <a:pt x="120611" y="819073"/>
                  </a:lnTo>
                  <a:lnTo>
                    <a:pt x="698538" y="819073"/>
                  </a:lnTo>
                  <a:lnTo>
                    <a:pt x="744943" y="809802"/>
                  </a:lnTo>
                  <a:lnTo>
                    <a:pt x="783348" y="784517"/>
                  </a:lnTo>
                  <a:lnTo>
                    <a:pt x="792530" y="771334"/>
                  </a:lnTo>
                  <a:lnTo>
                    <a:pt x="809498" y="746988"/>
                  </a:lnTo>
                  <a:lnTo>
                    <a:pt x="819150" y="700976"/>
                  </a:lnTo>
                  <a:lnTo>
                    <a:pt x="819150" y="120599"/>
                  </a:lnTo>
                  <a:close/>
                </a:path>
              </a:pathLst>
            </a:custGeom>
            <a:solidFill>
              <a:srgbClr val="FFFFFF"/>
            </a:solidFill>
          </p:spPr>
          <p:txBody>
            <a:bodyPr wrap="square" lIns="0" tIns="0" rIns="0" bIns="0" rtlCol="0"/>
            <a:lstStyle/>
            <a:p>
              <a:endParaRPr/>
            </a:p>
          </p:txBody>
        </p:sp>
        <p:pic>
          <p:nvPicPr>
            <p:cNvPr id="15" name="object 15"/>
            <p:cNvPicPr/>
            <p:nvPr/>
          </p:nvPicPr>
          <p:blipFill>
            <a:blip r:embed="rId3" cstate="print"/>
            <a:stretch>
              <a:fillRect/>
            </a:stretch>
          </p:blipFill>
          <p:spPr>
            <a:xfrm>
              <a:off x="12135186" y="1755960"/>
              <a:ext cx="95483" cy="97986"/>
            </a:xfrm>
            <a:prstGeom prst="rect">
              <a:avLst/>
            </a:prstGeom>
          </p:spPr>
        </p:pic>
      </p:grpSp>
      <p:sp>
        <p:nvSpPr>
          <p:cNvPr id="16" name="object 16"/>
          <p:cNvSpPr txBox="1">
            <a:spLocks noGrp="1"/>
          </p:cNvSpPr>
          <p:nvPr>
            <p:ph type="title"/>
          </p:nvPr>
        </p:nvSpPr>
        <p:spPr>
          <a:xfrm>
            <a:off x="3064228" y="2676457"/>
            <a:ext cx="4250690" cy="1419860"/>
          </a:xfrm>
          <a:prstGeom prst="rect">
            <a:avLst/>
          </a:prstGeom>
        </p:spPr>
        <p:txBody>
          <a:bodyPr vert="horz" wrap="square" lIns="0" tIns="12700" rIns="0" bIns="0" rtlCol="0">
            <a:spAutoFit/>
          </a:bodyPr>
          <a:lstStyle/>
          <a:p>
            <a:pPr marL="12700">
              <a:lnSpc>
                <a:spcPct val="100000"/>
              </a:lnSpc>
              <a:spcBef>
                <a:spcPts val="100"/>
              </a:spcBef>
            </a:pPr>
            <a:r>
              <a:rPr sz="9150" spc="1160" dirty="0"/>
              <a:t>T</a:t>
            </a:r>
            <a:r>
              <a:rPr sz="9150" spc="675" dirty="0"/>
              <a:t>h</a:t>
            </a:r>
            <a:r>
              <a:rPr sz="9150" spc="140" dirty="0"/>
              <a:t>a</a:t>
            </a:r>
            <a:r>
              <a:rPr sz="9150" spc="710" dirty="0"/>
              <a:t>nk</a:t>
            </a:r>
            <a:r>
              <a:rPr sz="9150" spc="-645" dirty="0"/>
              <a:t>s</a:t>
            </a:r>
            <a:r>
              <a:rPr sz="9150" spc="-1530" dirty="0"/>
              <a:t>!</a:t>
            </a:r>
            <a:endParaRPr sz="9150"/>
          </a:p>
        </p:txBody>
      </p:sp>
      <p:sp>
        <p:nvSpPr>
          <p:cNvPr id="17" name="object 17"/>
          <p:cNvSpPr txBox="1"/>
          <p:nvPr/>
        </p:nvSpPr>
        <p:spPr>
          <a:xfrm>
            <a:off x="1106774" y="4947080"/>
            <a:ext cx="8165598" cy="2682786"/>
          </a:xfrm>
          <a:prstGeom prst="rect">
            <a:avLst/>
          </a:prstGeom>
        </p:spPr>
        <p:txBody>
          <a:bodyPr vert="horz" wrap="square" lIns="0" tIns="142240" rIns="0" bIns="0" rtlCol="0">
            <a:spAutoFit/>
          </a:bodyPr>
          <a:lstStyle/>
          <a:p>
            <a:pPr marL="12700" marR="5080" algn="ctr">
              <a:lnSpc>
                <a:spcPts val="5100"/>
              </a:lnSpc>
              <a:spcBef>
                <a:spcPts val="1120"/>
              </a:spcBef>
            </a:pPr>
            <a:r>
              <a:rPr sz="5100" spc="750" dirty="0">
                <a:solidFill>
                  <a:srgbClr val="FFFFFF"/>
                </a:solidFill>
                <a:latin typeface="SimSun"/>
                <a:cs typeface="SimSun"/>
              </a:rPr>
              <a:t>D</a:t>
            </a:r>
            <a:r>
              <a:rPr sz="5100" spc="225" dirty="0">
                <a:solidFill>
                  <a:srgbClr val="FFFFFF"/>
                </a:solidFill>
                <a:latin typeface="SimSun"/>
                <a:cs typeface="SimSun"/>
              </a:rPr>
              <a:t>o</a:t>
            </a:r>
            <a:r>
              <a:rPr sz="5100" spc="-1440" dirty="0">
                <a:solidFill>
                  <a:srgbClr val="FFFFFF"/>
                </a:solidFill>
                <a:latin typeface="SimSun"/>
                <a:cs typeface="SimSun"/>
              </a:rPr>
              <a:t> </a:t>
            </a:r>
            <a:r>
              <a:rPr sz="5100" spc="45" dirty="0">
                <a:solidFill>
                  <a:srgbClr val="FFFFFF"/>
                </a:solidFill>
                <a:latin typeface="SimSun"/>
                <a:cs typeface="SimSun"/>
              </a:rPr>
              <a:t>y</a:t>
            </a:r>
            <a:r>
              <a:rPr sz="5100" spc="200" dirty="0">
                <a:solidFill>
                  <a:srgbClr val="FFFFFF"/>
                </a:solidFill>
                <a:latin typeface="SimSun"/>
                <a:cs typeface="SimSun"/>
              </a:rPr>
              <a:t>o</a:t>
            </a:r>
            <a:r>
              <a:rPr sz="5100" spc="340" dirty="0">
                <a:solidFill>
                  <a:srgbClr val="FFFFFF"/>
                </a:solidFill>
                <a:latin typeface="SimSun"/>
                <a:cs typeface="SimSun"/>
              </a:rPr>
              <a:t>u</a:t>
            </a:r>
            <a:r>
              <a:rPr sz="5100" spc="-1440" dirty="0">
                <a:solidFill>
                  <a:srgbClr val="FFFFFF"/>
                </a:solidFill>
                <a:latin typeface="SimSun"/>
                <a:cs typeface="SimSun"/>
              </a:rPr>
              <a:t> </a:t>
            </a:r>
            <a:r>
              <a:rPr sz="5100" spc="370" dirty="0">
                <a:solidFill>
                  <a:srgbClr val="FFFFFF"/>
                </a:solidFill>
                <a:latin typeface="SimSun"/>
                <a:cs typeface="SimSun"/>
              </a:rPr>
              <a:t>h</a:t>
            </a:r>
            <a:r>
              <a:rPr sz="5100" spc="-15" dirty="0">
                <a:solidFill>
                  <a:srgbClr val="FFFFFF"/>
                </a:solidFill>
                <a:latin typeface="SimSun"/>
                <a:cs typeface="SimSun"/>
              </a:rPr>
              <a:t>a</a:t>
            </a:r>
            <a:r>
              <a:rPr sz="5100" spc="15" dirty="0">
                <a:solidFill>
                  <a:srgbClr val="FFFFFF"/>
                </a:solidFill>
                <a:latin typeface="SimSun"/>
                <a:cs typeface="SimSun"/>
              </a:rPr>
              <a:t>v</a:t>
            </a:r>
            <a:r>
              <a:rPr sz="5100" spc="35" dirty="0">
                <a:solidFill>
                  <a:srgbClr val="FFFFFF"/>
                </a:solidFill>
                <a:latin typeface="SimSun"/>
                <a:cs typeface="SimSun"/>
              </a:rPr>
              <a:t>e</a:t>
            </a:r>
            <a:r>
              <a:rPr sz="5100" spc="-1440" dirty="0">
                <a:solidFill>
                  <a:srgbClr val="FFFFFF"/>
                </a:solidFill>
                <a:latin typeface="SimSun"/>
                <a:cs typeface="SimSun"/>
              </a:rPr>
              <a:t> </a:t>
            </a:r>
            <a:r>
              <a:rPr sz="5100" spc="75" dirty="0">
                <a:solidFill>
                  <a:srgbClr val="FFFFFF"/>
                </a:solidFill>
                <a:latin typeface="SimSun"/>
                <a:cs typeface="SimSun"/>
              </a:rPr>
              <a:t>a</a:t>
            </a:r>
            <a:r>
              <a:rPr sz="5100" spc="240" dirty="0">
                <a:solidFill>
                  <a:srgbClr val="FFFFFF"/>
                </a:solidFill>
                <a:latin typeface="SimSun"/>
                <a:cs typeface="SimSun"/>
              </a:rPr>
              <a:t>n</a:t>
            </a:r>
            <a:r>
              <a:rPr sz="5100" spc="180" dirty="0">
                <a:solidFill>
                  <a:srgbClr val="FFFFFF"/>
                </a:solidFill>
                <a:latin typeface="SimSun"/>
                <a:cs typeface="SimSun"/>
              </a:rPr>
              <a:t>y  </a:t>
            </a:r>
            <a:r>
              <a:rPr sz="5100" spc="-125" dirty="0">
                <a:solidFill>
                  <a:srgbClr val="FFFFFF"/>
                </a:solidFill>
                <a:latin typeface="SimSun"/>
                <a:cs typeface="SimSun"/>
              </a:rPr>
              <a:t>questions?</a:t>
            </a:r>
            <a:endParaRPr lang="en-US" sz="5100" spc="-125" dirty="0">
              <a:solidFill>
                <a:srgbClr val="FFFFFF"/>
              </a:solidFill>
              <a:latin typeface="SimSun"/>
              <a:cs typeface="SimSun"/>
            </a:endParaRPr>
          </a:p>
          <a:p>
            <a:pPr marL="12700" marR="5080" algn="ctr">
              <a:lnSpc>
                <a:spcPts val="5100"/>
              </a:lnSpc>
              <a:spcBef>
                <a:spcPts val="1120"/>
              </a:spcBef>
            </a:pPr>
            <a:endParaRPr sz="5100" dirty="0">
              <a:latin typeface="SimSun"/>
              <a:cs typeface="SimSun"/>
            </a:endParaRPr>
          </a:p>
          <a:p>
            <a:pPr algn="ctr">
              <a:lnSpc>
                <a:spcPts val="3365"/>
              </a:lnSpc>
            </a:pPr>
            <a:r>
              <a:rPr lang="en-US" sz="3050" spc="-70" dirty="0">
                <a:solidFill>
                  <a:srgbClr val="FFFFFF"/>
                </a:solidFill>
                <a:latin typeface="Trebuchet MS"/>
                <a:cs typeface="Trebuchet MS"/>
                <a:hlinkClick r:id="rId4"/>
              </a:rPr>
              <a:t>moinul.hossain.bhuiyan@g.bracu.ac.bd</a:t>
            </a:r>
            <a:endParaRPr lang="en-US" sz="3050" spc="-70" dirty="0">
              <a:solidFill>
                <a:srgbClr val="FFFFFF"/>
              </a:solidFill>
              <a:latin typeface="Trebuchet MS"/>
              <a:cs typeface="Trebuchet MS"/>
            </a:endParaRPr>
          </a:p>
        </p:txBody>
      </p:sp>
      <p:sp>
        <p:nvSpPr>
          <p:cNvPr id="18" name="object 18"/>
          <p:cNvSpPr/>
          <p:nvPr/>
        </p:nvSpPr>
        <p:spPr>
          <a:xfrm>
            <a:off x="2287522" y="4498135"/>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5" y="1263839"/>
            <a:ext cx="3330575" cy="734060"/>
          </a:xfrm>
          <a:prstGeom prst="rect">
            <a:avLst/>
          </a:prstGeom>
        </p:spPr>
        <p:txBody>
          <a:bodyPr vert="horz" wrap="square" lIns="0" tIns="12700" rIns="0" bIns="0" rtlCol="0">
            <a:spAutoFit/>
          </a:bodyPr>
          <a:lstStyle/>
          <a:p>
            <a:pPr marL="12700">
              <a:lnSpc>
                <a:spcPct val="100000"/>
              </a:lnSpc>
              <a:spcBef>
                <a:spcPts val="100"/>
              </a:spcBef>
            </a:pPr>
            <a:r>
              <a:rPr spc="-25" dirty="0">
                <a:latin typeface="Georgia"/>
                <a:cs typeface="Georgia"/>
              </a:rPr>
              <a:t>Introduction</a:t>
            </a:r>
          </a:p>
        </p:txBody>
      </p:sp>
      <p:sp>
        <p:nvSpPr>
          <p:cNvPr id="12" name="object 12"/>
          <p:cNvSpPr/>
          <p:nvPr/>
        </p:nvSpPr>
        <p:spPr>
          <a:xfrm>
            <a:off x="9447299" y="2656741"/>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3" name="object 13"/>
          <p:cNvSpPr txBox="1"/>
          <p:nvPr/>
        </p:nvSpPr>
        <p:spPr>
          <a:xfrm>
            <a:off x="8796453" y="3023175"/>
            <a:ext cx="9361805" cy="4361450"/>
          </a:xfrm>
          <a:prstGeom prst="rect">
            <a:avLst/>
          </a:prstGeom>
        </p:spPr>
        <p:txBody>
          <a:bodyPr vert="horz" wrap="square" lIns="0" tIns="13970" rIns="0" bIns="0" rtlCol="0">
            <a:spAutoFit/>
          </a:bodyPr>
          <a:lstStyle/>
          <a:p>
            <a:pPr marL="12700" marR="5080">
              <a:lnSpc>
                <a:spcPct val="100400"/>
              </a:lnSpc>
              <a:spcBef>
                <a:spcPts val="110"/>
              </a:spcBef>
            </a:pPr>
            <a:r>
              <a:rPr sz="2750" spc="-45" dirty="0">
                <a:solidFill>
                  <a:srgbClr val="FFFFFF"/>
                </a:solidFill>
                <a:latin typeface="Georgia"/>
                <a:cs typeface="Georgia"/>
              </a:rPr>
              <a:t>A</a:t>
            </a:r>
            <a:r>
              <a:rPr sz="2750" spc="-65" dirty="0">
                <a:solidFill>
                  <a:srgbClr val="FFFFFF"/>
                </a:solidFill>
                <a:latin typeface="Georgia"/>
                <a:cs typeface="Georgia"/>
              </a:rPr>
              <a:t> </a:t>
            </a:r>
            <a:r>
              <a:rPr sz="2750" spc="30" dirty="0">
                <a:solidFill>
                  <a:srgbClr val="FFFFFF"/>
                </a:solidFill>
                <a:latin typeface="Georgia"/>
                <a:cs typeface="Georgia"/>
              </a:rPr>
              <a:t>computer</a:t>
            </a:r>
            <a:r>
              <a:rPr sz="2750" spc="-60" dirty="0">
                <a:solidFill>
                  <a:srgbClr val="FFFFFF"/>
                </a:solidFill>
                <a:latin typeface="Georgia"/>
                <a:cs typeface="Georgia"/>
              </a:rPr>
              <a:t> </a:t>
            </a:r>
            <a:r>
              <a:rPr sz="2750" spc="5" dirty="0">
                <a:solidFill>
                  <a:srgbClr val="FFFFFF"/>
                </a:solidFill>
                <a:latin typeface="Georgia"/>
                <a:cs typeface="Georgia"/>
              </a:rPr>
              <a:t>simul</a:t>
            </a:r>
            <a:r>
              <a:rPr sz="4125" spc="7" baseline="1010" dirty="0">
                <a:solidFill>
                  <a:srgbClr val="FFFFFF"/>
                </a:solidFill>
                <a:latin typeface="Georgia"/>
                <a:cs typeface="Georgia"/>
              </a:rPr>
              <a:t>ation,</a:t>
            </a:r>
            <a:r>
              <a:rPr sz="4125" spc="-89" baseline="1010" dirty="0">
                <a:solidFill>
                  <a:srgbClr val="FFFFFF"/>
                </a:solidFill>
                <a:latin typeface="Georgia"/>
                <a:cs typeface="Georgia"/>
              </a:rPr>
              <a:t> </a:t>
            </a:r>
            <a:r>
              <a:rPr sz="4125" spc="44" baseline="1010" dirty="0">
                <a:solidFill>
                  <a:srgbClr val="FFFFFF"/>
                </a:solidFill>
                <a:latin typeface="Georgia"/>
                <a:cs typeface="Georgia"/>
              </a:rPr>
              <a:t>as</a:t>
            </a:r>
            <a:r>
              <a:rPr sz="4125" spc="-97" baseline="1010" dirty="0">
                <a:solidFill>
                  <a:srgbClr val="FFFFFF"/>
                </a:solidFill>
                <a:latin typeface="Georgia"/>
                <a:cs typeface="Georgia"/>
              </a:rPr>
              <a:t> </a:t>
            </a:r>
            <a:r>
              <a:rPr sz="4125" spc="75" baseline="1010" dirty="0">
                <a:solidFill>
                  <a:srgbClr val="FFFFFF"/>
                </a:solidFill>
                <a:latin typeface="Georgia"/>
                <a:cs typeface="Georgia"/>
              </a:rPr>
              <a:t>a</a:t>
            </a:r>
            <a:r>
              <a:rPr sz="4125" spc="-89" baseline="1010" dirty="0">
                <a:solidFill>
                  <a:srgbClr val="FFFFFF"/>
                </a:solidFill>
                <a:latin typeface="Georgia"/>
                <a:cs typeface="Georgia"/>
              </a:rPr>
              <a:t> </a:t>
            </a:r>
            <a:r>
              <a:rPr sz="4125" spc="44" baseline="1010" dirty="0">
                <a:solidFill>
                  <a:srgbClr val="FFFFFF"/>
                </a:solidFill>
                <a:latin typeface="Georgia"/>
                <a:cs typeface="Georgia"/>
              </a:rPr>
              <a:t>method,</a:t>
            </a:r>
            <a:r>
              <a:rPr sz="4125" spc="-89" baseline="1010" dirty="0">
                <a:solidFill>
                  <a:srgbClr val="FFFFFF"/>
                </a:solidFill>
                <a:latin typeface="Georgia"/>
                <a:cs typeface="Georgia"/>
              </a:rPr>
              <a:t> </a:t>
            </a:r>
            <a:r>
              <a:rPr sz="4125" spc="-15" baseline="1010" dirty="0">
                <a:solidFill>
                  <a:srgbClr val="FFFFFF"/>
                </a:solidFill>
                <a:latin typeface="Georgia"/>
                <a:cs typeface="Georgia"/>
              </a:rPr>
              <a:t>is</a:t>
            </a:r>
            <a:r>
              <a:rPr sz="4125" spc="-97" baseline="1010" dirty="0">
                <a:solidFill>
                  <a:srgbClr val="FFFFFF"/>
                </a:solidFill>
                <a:latin typeface="Georgia"/>
                <a:cs typeface="Georgia"/>
              </a:rPr>
              <a:t> </a:t>
            </a:r>
            <a:r>
              <a:rPr sz="4125" spc="75" baseline="1010" dirty="0">
                <a:solidFill>
                  <a:srgbClr val="FFFFFF"/>
                </a:solidFill>
                <a:latin typeface="Georgia"/>
                <a:cs typeface="Georgia"/>
              </a:rPr>
              <a:t>a</a:t>
            </a:r>
            <a:r>
              <a:rPr sz="4125" spc="-89" baseline="1010" dirty="0">
                <a:solidFill>
                  <a:srgbClr val="FFFFFF"/>
                </a:solidFill>
                <a:latin typeface="Georgia"/>
                <a:cs typeface="Georgia"/>
              </a:rPr>
              <a:t> </a:t>
            </a:r>
            <a:r>
              <a:rPr sz="4125" spc="44" baseline="1010" dirty="0">
                <a:solidFill>
                  <a:srgbClr val="FFFFFF"/>
                </a:solidFill>
                <a:latin typeface="Georgia"/>
                <a:cs typeface="Georgia"/>
              </a:rPr>
              <a:t>system</a:t>
            </a:r>
            <a:r>
              <a:rPr sz="4125" spc="-89" baseline="1010" dirty="0">
                <a:solidFill>
                  <a:srgbClr val="FFFFFF"/>
                </a:solidFill>
                <a:latin typeface="Georgia"/>
                <a:cs typeface="Georgia"/>
              </a:rPr>
              <a:t> </a:t>
            </a:r>
            <a:r>
              <a:rPr sz="4125" spc="60" baseline="1010" dirty="0">
                <a:solidFill>
                  <a:srgbClr val="FFFFFF"/>
                </a:solidFill>
                <a:latin typeface="Georgia"/>
                <a:cs typeface="Georgia"/>
              </a:rPr>
              <a:t>of</a:t>
            </a:r>
            <a:r>
              <a:rPr sz="4125" spc="-97" baseline="1010" dirty="0">
                <a:solidFill>
                  <a:srgbClr val="FFFFFF"/>
                </a:solidFill>
                <a:latin typeface="Georgia"/>
                <a:cs typeface="Georgia"/>
              </a:rPr>
              <a:t> </a:t>
            </a:r>
            <a:r>
              <a:rPr sz="4125" spc="60" baseline="1010" dirty="0">
                <a:solidFill>
                  <a:srgbClr val="FFFFFF"/>
                </a:solidFill>
                <a:latin typeface="Georgia"/>
                <a:cs typeface="Georgia"/>
              </a:rPr>
              <a:t>re</a:t>
            </a:r>
            <a:r>
              <a:rPr sz="4125" spc="60" baseline="2020" dirty="0">
                <a:solidFill>
                  <a:srgbClr val="FFFFFF"/>
                </a:solidFill>
                <a:latin typeface="Georgia"/>
                <a:cs typeface="Georgia"/>
              </a:rPr>
              <a:t>search </a:t>
            </a:r>
            <a:r>
              <a:rPr sz="4125" spc="-967" baseline="2020" dirty="0">
                <a:solidFill>
                  <a:srgbClr val="FFFFFF"/>
                </a:solidFill>
                <a:latin typeface="Georgia"/>
                <a:cs typeface="Georgia"/>
              </a:rPr>
              <a:t> </a:t>
            </a:r>
            <a:r>
              <a:rPr sz="2750" spc="30" dirty="0">
                <a:solidFill>
                  <a:srgbClr val="FFFFFF"/>
                </a:solidFill>
                <a:latin typeface="Georgia"/>
                <a:cs typeface="Georgia"/>
              </a:rPr>
              <a:t>activities, </a:t>
            </a:r>
            <a:r>
              <a:rPr sz="2750" spc="25" dirty="0">
                <a:solidFill>
                  <a:srgbClr val="FFFFFF"/>
                </a:solidFill>
                <a:latin typeface="Georgia"/>
                <a:cs typeface="Georgia"/>
              </a:rPr>
              <a:t>i.e. </a:t>
            </a:r>
            <a:r>
              <a:rPr sz="2750" spc="50" dirty="0">
                <a:solidFill>
                  <a:srgbClr val="FFFFFF"/>
                </a:solidFill>
                <a:latin typeface="Georgia"/>
                <a:cs typeface="Georgia"/>
              </a:rPr>
              <a:t>a </a:t>
            </a:r>
            <a:r>
              <a:rPr sz="2750" spc="40" dirty="0">
                <a:solidFill>
                  <a:srgbClr val="FFFFFF"/>
                </a:solidFill>
                <a:latin typeface="Georgia"/>
                <a:cs typeface="Georgia"/>
              </a:rPr>
              <a:t>str</a:t>
            </a:r>
            <a:r>
              <a:rPr sz="4125" spc="60" baseline="1010" dirty="0">
                <a:solidFill>
                  <a:srgbClr val="FFFFFF"/>
                </a:solidFill>
                <a:latin typeface="Georgia"/>
                <a:cs typeface="Georgia"/>
              </a:rPr>
              <a:t>ucture of </a:t>
            </a:r>
            <a:r>
              <a:rPr sz="4125" spc="52" baseline="1010" dirty="0">
                <a:solidFill>
                  <a:srgbClr val="FFFFFF"/>
                </a:solidFill>
                <a:latin typeface="Georgia"/>
                <a:cs typeface="Georgia"/>
              </a:rPr>
              <a:t>stage </a:t>
            </a:r>
            <a:r>
              <a:rPr sz="4125" spc="44" baseline="1010" dirty="0">
                <a:solidFill>
                  <a:srgbClr val="FFFFFF"/>
                </a:solidFill>
                <a:latin typeface="Georgia"/>
                <a:cs typeface="Georgia"/>
              </a:rPr>
              <a:t>activities </a:t>
            </a:r>
            <a:r>
              <a:rPr sz="4125" spc="22" baseline="1010" dirty="0">
                <a:solidFill>
                  <a:srgbClr val="FFFFFF"/>
                </a:solidFill>
                <a:latin typeface="Georgia"/>
                <a:cs typeface="Georgia"/>
              </a:rPr>
              <a:t>aimed </a:t>
            </a:r>
            <a:r>
              <a:rPr sz="4125" spc="67" baseline="1010" dirty="0">
                <a:solidFill>
                  <a:srgbClr val="FFFFFF"/>
                </a:solidFill>
                <a:latin typeface="Georgia"/>
                <a:cs typeface="Georgia"/>
              </a:rPr>
              <a:t>at </a:t>
            </a:r>
            <a:r>
              <a:rPr sz="4125" spc="75" baseline="1010" dirty="0">
                <a:solidFill>
                  <a:srgbClr val="FFFFFF"/>
                </a:solidFill>
                <a:latin typeface="Georgia"/>
                <a:cs typeface="Georgia"/>
              </a:rPr>
              <a:t> </a:t>
            </a:r>
            <a:r>
              <a:rPr sz="2750" spc="25" dirty="0">
                <a:solidFill>
                  <a:srgbClr val="FFFFFF"/>
                </a:solidFill>
                <a:latin typeface="Georgia"/>
                <a:cs typeface="Georgia"/>
              </a:rPr>
              <a:t>achieving </a:t>
            </a:r>
            <a:r>
              <a:rPr sz="2750" spc="50" dirty="0">
                <a:solidFill>
                  <a:srgbClr val="FFFFFF"/>
                </a:solidFill>
                <a:latin typeface="Georgia"/>
                <a:cs typeface="Georgia"/>
              </a:rPr>
              <a:t>a </a:t>
            </a:r>
            <a:r>
              <a:rPr sz="2750" spc="40" dirty="0">
                <a:solidFill>
                  <a:srgbClr val="FFFFFF"/>
                </a:solidFill>
                <a:latin typeface="Georgia"/>
                <a:cs typeface="Georgia"/>
              </a:rPr>
              <a:t>resear</a:t>
            </a:r>
            <a:r>
              <a:rPr sz="4125" spc="60" baseline="1010" dirty="0">
                <a:solidFill>
                  <a:srgbClr val="FFFFFF"/>
                </a:solidFill>
                <a:latin typeface="Georgia"/>
                <a:cs typeface="Georgia"/>
              </a:rPr>
              <a:t>ch </a:t>
            </a:r>
            <a:r>
              <a:rPr sz="4125" spc="52" baseline="1010" dirty="0">
                <a:solidFill>
                  <a:srgbClr val="FFFFFF"/>
                </a:solidFill>
                <a:latin typeface="Georgia"/>
                <a:cs typeface="Georgia"/>
              </a:rPr>
              <a:t>objective. </a:t>
            </a:r>
            <a:r>
              <a:rPr sz="4125" spc="60" baseline="1010" dirty="0">
                <a:solidFill>
                  <a:srgbClr val="FFFFFF"/>
                </a:solidFill>
                <a:latin typeface="Georgia"/>
                <a:cs typeface="Georgia"/>
              </a:rPr>
              <a:t>These </a:t>
            </a:r>
            <a:r>
              <a:rPr sz="4125" spc="82" baseline="1010" dirty="0">
                <a:solidFill>
                  <a:srgbClr val="FFFFFF"/>
                </a:solidFill>
                <a:latin typeface="Georgia"/>
                <a:cs typeface="Georgia"/>
              </a:rPr>
              <a:t>are </a:t>
            </a:r>
            <a:r>
              <a:rPr sz="4125" spc="60" baseline="1010" dirty="0">
                <a:solidFill>
                  <a:srgbClr val="FFFFFF"/>
                </a:solidFill>
                <a:latin typeface="Georgia"/>
                <a:cs typeface="Georgia"/>
              </a:rPr>
              <a:t>the </a:t>
            </a:r>
            <a:r>
              <a:rPr sz="4125" spc="30" baseline="1010" dirty="0">
                <a:solidFill>
                  <a:srgbClr val="FFFFFF"/>
                </a:solidFill>
                <a:latin typeface="Georgia"/>
                <a:cs typeface="Georgia"/>
              </a:rPr>
              <a:t>followi</a:t>
            </a:r>
            <a:r>
              <a:rPr sz="4125" spc="30" baseline="2020" dirty="0">
                <a:solidFill>
                  <a:srgbClr val="FFFFFF"/>
                </a:solidFill>
                <a:latin typeface="Georgia"/>
                <a:cs typeface="Georgia"/>
              </a:rPr>
              <a:t>ng </a:t>
            </a:r>
            <a:r>
              <a:rPr sz="4125" spc="37" baseline="2020" dirty="0">
                <a:solidFill>
                  <a:srgbClr val="FFFFFF"/>
                </a:solidFill>
                <a:latin typeface="Georgia"/>
                <a:cs typeface="Georgia"/>
              </a:rPr>
              <a:t> </a:t>
            </a:r>
            <a:r>
              <a:rPr sz="2750" spc="30" dirty="0">
                <a:solidFill>
                  <a:srgbClr val="FFFFFF"/>
                </a:solidFill>
                <a:latin typeface="Georgia"/>
                <a:cs typeface="Georgia"/>
              </a:rPr>
              <a:t>activities</a:t>
            </a:r>
            <a:r>
              <a:rPr lang="en-US" sz="2750" spc="30" dirty="0">
                <a:solidFill>
                  <a:srgbClr val="FFFFFF"/>
                </a:solidFill>
                <a:latin typeface="Georgia"/>
                <a:cs typeface="Georgia"/>
              </a:rPr>
              <a:t>:</a:t>
            </a:r>
          </a:p>
          <a:p>
            <a:pPr marL="12700" marR="5080">
              <a:lnSpc>
                <a:spcPct val="100400"/>
              </a:lnSpc>
              <a:spcBef>
                <a:spcPts val="110"/>
              </a:spcBef>
            </a:pPr>
            <a:endParaRPr lang="en-US" sz="2750" spc="30" dirty="0">
              <a:solidFill>
                <a:srgbClr val="FFFFFF"/>
              </a:solidFill>
              <a:latin typeface="Georgia"/>
              <a:cs typeface="Georgia"/>
            </a:endParaRPr>
          </a:p>
          <a:p>
            <a:pPr marL="469900" marR="5080" indent="-457200">
              <a:lnSpc>
                <a:spcPct val="100400"/>
              </a:lnSpc>
              <a:spcBef>
                <a:spcPts val="110"/>
              </a:spcBef>
              <a:buFont typeface="Arial" panose="020B0604020202020204" pitchFamily="34" charset="0"/>
              <a:buChar char="•"/>
            </a:pPr>
            <a:r>
              <a:rPr lang="en-US" sz="2800" dirty="0">
                <a:solidFill>
                  <a:schemeClr val="bg1">
                    <a:lumMod val="95000"/>
                  </a:schemeClr>
                </a:solidFill>
              </a:rPr>
              <a:t>creating a mathematical model </a:t>
            </a:r>
          </a:p>
          <a:p>
            <a:pPr marL="469900" marR="5080" indent="-457200">
              <a:lnSpc>
                <a:spcPct val="100400"/>
              </a:lnSpc>
              <a:spcBef>
                <a:spcPts val="110"/>
              </a:spcBef>
              <a:buFont typeface="Arial" panose="020B0604020202020204" pitchFamily="34" charset="0"/>
              <a:buChar char="•"/>
            </a:pPr>
            <a:r>
              <a:rPr lang="en-US" sz="2800" dirty="0">
                <a:solidFill>
                  <a:schemeClr val="bg1">
                    <a:lumMod val="95000"/>
                  </a:schemeClr>
                </a:solidFill>
              </a:rPr>
              <a:t>formulating a programme for a computer </a:t>
            </a:r>
          </a:p>
          <a:p>
            <a:pPr marL="469900" marR="5080" indent="-457200">
              <a:lnSpc>
                <a:spcPct val="100400"/>
              </a:lnSpc>
              <a:spcBef>
                <a:spcPts val="110"/>
              </a:spcBef>
              <a:buFont typeface="Arial" panose="020B0604020202020204" pitchFamily="34" charset="0"/>
              <a:buChar char="•"/>
            </a:pPr>
            <a:r>
              <a:rPr lang="en-US" sz="2800" dirty="0">
                <a:solidFill>
                  <a:schemeClr val="bg1">
                    <a:lumMod val="95000"/>
                  </a:schemeClr>
                </a:solidFill>
              </a:rPr>
              <a:t>checking the appropriateness of the model </a:t>
            </a:r>
          </a:p>
          <a:p>
            <a:pPr marL="469900" marR="5080" indent="-457200">
              <a:lnSpc>
                <a:spcPct val="100400"/>
              </a:lnSpc>
              <a:spcBef>
                <a:spcPts val="110"/>
              </a:spcBef>
              <a:buFont typeface="Arial" panose="020B0604020202020204" pitchFamily="34" charset="0"/>
              <a:buChar char="•"/>
            </a:pPr>
            <a:r>
              <a:rPr lang="en-US" sz="2800" dirty="0">
                <a:solidFill>
                  <a:schemeClr val="bg1">
                    <a:lumMod val="95000"/>
                  </a:schemeClr>
                </a:solidFill>
              </a:rPr>
              <a:t>planning simulation experiments </a:t>
            </a:r>
          </a:p>
          <a:p>
            <a:pPr marL="469900" marR="5080" indent="-457200">
              <a:lnSpc>
                <a:spcPct val="100400"/>
              </a:lnSpc>
              <a:spcBef>
                <a:spcPts val="110"/>
              </a:spcBef>
              <a:buFont typeface="Arial" panose="020B0604020202020204" pitchFamily="34" charset="0"/>
              <a:buChar char="•"/>
            </a:pPr>
            <a:r>
              <a:rPr lang="en-US" sz="2800" dirty="0">
                <a:solidFill>
                  <a:schemeClr val="bg1">
                    <a:lumMod val="95000"/>
                  </a:schemeClr>
                </a:solidFill>
              </a:rPr>
              <a:t>performing a simulation process and analysing the results. </a:t>
            </a:r>
            <a:endParaRPr sz="2750" dirty="0">
              <a:solidFill>
                <a:schemeClr val="bg1">
                  <a:lumMod val="95000"/>
                </a:schemeClr>
              </a:solidFill>
              <a:latin typeface="Georgia"/>
              <a:cs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5186045" cy="6224270"/>
            <a:chOff x="0" y="4062768"/>
            <a:chExt cx="518604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3739697" y="4156516"/>
              <a:ext cx="1445798" cy="359224"/>
            </a:xfrm>
            <a:prstGeom prst="rect">
              <a:avLst/>
            </a:prstGeom>
          </p:spPr>
        </p:pic>
      </p:grpSp>
      <p:sp>
        <p:nvSpPr>
          <p:cNvPr id="10" name="object 10"/>
          <p:cNvSpPr txBox="1">
            <a:spLocks noGrp="1"/>
          </p:cNvSpPr>
          <p:nvPr>
            <p:ph type="title"/>
          </p:nvPr>
        </p:nvSpPr>
        <p:spPr>
          <a:xfrm>
            <a:off x="7136434" y="2428772"/>
            <a:ext cx="2484755" cy="734060"/>
          </a:xfrm>
          <a:prstGeom prst="rect">
            <a:avLst/>
          </a:prstGeom>
        </p:spPr>
        <p:txBody>
          <a:bodyPr vert="horz" wrap="square" lIns="0" tIns="12700" rIns="0" bIns="0" rtlCol="0">
            <a:spAutoFit/>
          </a:bodyPr>
          <a:lstStyle/>
          <a:p>
            <a:pPr marL="12700">
              <a:lnSpc>
                <a:spcPct val="100000"/>
              </a:lnSpc>
              <a:spcBef>
                <a:spcPts val="100"/>
              </a:spcBef>
            </a:pPr>
            <a:r>
              <a:rPr spc="-295" dirty="0">
                <a:latin typeface="Verdana"/>
                <a:cs typeface="Verdana"/>
              </a:rPr>
              <a:t>Objective</a:t>
            </a:r>
          </a:p>
        </p:txBody>
      </p:sp>
      <p:sp>
        <p:nvSpPr>
          <p:cNvPr id="11" name="object 11"/>
          <p:cNvSpPr txBox="1"/>
          <p:nvPr/>
        </p:nvSpPr>
        <p:spPr>
          <a:xfrm>
            <a:off x="3663198" y="4062768"/>
            <a:ext cx="5913755" cy="2903855"/>
          </a:xfrm>
          <a:prstGeom prst="rect">
            <a:avLst/>
          </a:prstGeom>
        </p:spPr>
        <p:txBody>
          <a:bodyPr vert="horz" wrap="square" lIns="0" tIns="12700" rIns="0" bIns="0" rtlCol="0">
            <a:spAutoFit/>
          </a:bodyPr>
          <a:lstStyle/>
          <a:p>
            <a:pPr marL="17780" marR="5080" indent="-5715" algn="r">
              <a:lnSpc>
                <a:spcPct val="100000"/>
              </a:lnSpc>
              <a:spcBef>
                <a:spcPts val="100"/>
              </a:spcBef>
            </a:pPr>
            <a:r>
              <a:rPr sz="2700" spc="-245" dirty="0">
                <a:latin typeface="Trebuchet MS"/>
                <a:cs typeface="Trebuchet MS"/>
              </a:rPr>
              <a:t> </a:t>
            </a:r>
            <a:r>
              <a:rPr sz="2700" spc="-305" dirty="0">
                <a:solidFill>
                  <a:srgbClr val="FFFFFF"/>
                </a:solidFill>
                <a:latin typeface="Trebuchet MS"/>
                <a:cs typeface="Trebuchet MS"/>
              </a:rPr>
              <a:t>T</a:t>
            </a:r>
            <a:r>
              <a:rPr sz="2700" spc="100" dirty="0">
                <a:solidFill>
                  <a:srgbClr val="FFFFFF"/>
                </a:solidFill>
                <a:latin typeface="Trebuchet MS"/>
                <a:cs typeface="Trebuchet MS"/>
              </a:rPr>
              <a:t>o</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10" dirty="0">
                <a:solidFill>
                  <a:srgbClr val="FFFFFF"/>
                </a:solidFill>
                <a:latin typeface="Trebuchet MS"/>
                <a:cs typeface="Trebuchet MS"/>
              </a:rPr>
              <a:t>y</a:t>
            </a:r>
            <a:r>
              <a:rPr sz="2700" spc="-60" dirty="0">
                <a:solidFill>
                  <a:srgbClr val="FFFFFF"/>
                </a:solidFill>
                <a:latin typeface="Trebuchet MS"/>
                <a:cs typeface="Trebuchet MS"/>
              </a:rPr>
              <a:t>z</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20" dirty="0">
                <a:solidFill>
                  <a:srgbClr val="FFFFFF"/>
                </a:solidFill>
                <a:latin typeface="Trebuchet MS"/>
                <a:cs typeface="Trebuchet MS"/>
              </a:rPr>
              <a:t>v</a:t>
            </a:r>
            <a:r>
              <a:rPr sz="2700" spc="-70" dirty="0">
                <a:solidFill>
                  <a:srgbClr val="FFFFFF"/>
                </a:solidFill>
                <a:latin typeface="Trebuchet MS"/>
                <a:cs typeface="Trebuchet MS"/>
              </a:rPr>
              <a:t>a</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  </a:t>
            </a:r>
            <a:r>
              <a:rPr sz="2700" spc="-60" dirty="0">
                <a:solidFill>
                  <a:srgbClr val="FFFFFF"/>
                </a:solidFill>
                <a:latin typeface="Trebuchet MS"/>
                <a:cs typeface="Trebuchet MS"/>
              </a:rPr>
              <a:t>scenarios </a:t>
            </a:r>
            <a:r>
              <a:rPr sz="2700" spc="-20" dirty="0">
                <a:solidFill>
                  <a:srgbClr val="FFFFFF"/>
                </a:solidFill>
                <a:latin typeface="Trebuchet MS"/>
                <a:cs typeface="Trebuchet MS"/>
              </a:rPr>
              <a:t>using </a:t>
            </a:r>
            <a:r>
              <a:rPr sz="2700" spc="-65" dirty="0">
                <a:solidFill>
                  <a:srgbClr val="FFFFFF"/>
                </a:solidFill>
                <a:latin typeface="Trebuchet MS"/>
                <a:cs typeface="Trebuchet MS"/>
              </a:rPr>
              <a:t>simulation </a:t>
            </a:r>
            <a:r>
              <a:rPr sz="2700" spc="-40" dirty="0">
                <a:solidFill>
                  <a:srgbClr val="FFFFFF"/>
                </a:solidFill>
                <a:latin typeface="Trebuchet MS"/>
                <a:cs typeface="Trebuchet MS"/>
              </a:rPr>
              <a:t>models and </a:t>
            </a:r>
            <a:r>
              <a:rPr sz="2700" spc="-35"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85" dirty="0">
                <a:solidFill>
                  <a:srgbClr val="FFFFFF"/>
                </a:solidFill>
                <a:latin typeface="Trebuchet MS"/>
                <a:cs typeface="Trebuchet MS"/>
              </a:rPr>
              <a:t>o</a:t>
            </a:r>
            <a:r>
              <a:rPr sz="2700" spc="-5" dirty="0">
                <a:solidFill>
                  <a:srgbClr val="FFFFFF"/>
                </a:solidFill>
                <a:latin typeface="Trebuchet MS"/>
                <a:cs typeface="Trebuchet MS"/>
              </a:rPr>
              <a:t>v</a:t>
            </a:r>
            <a:r>
              <a:rPr sz="2700" spc="-170" dirty="0">
                <a:solidFill>
                  <a:srgbClr val="FFFFFF"/>
                </a:solidFill>
                <a:latin typeface="Trebuchet MS"/>
                <a:cs typeface="Trebuchet MS"/>
              </a:rPr>
              <a:t>i</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200" dirty="0">
                <a:solidFill>
                  <a:srgbClr val="FFFFFF"/>
                </a:solidFill>
                <a:latin typeface="Trebuchet MS"/>
                <a:cs typeface="Trebuchet MS"/>
              </a:rPr>
              <a:t> </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90" dirty="0">
                <a:solidFill>
                  <a:srgbClr val="FFFFFF"/>
                </a:solidFill>
                <a:latin typeface="Trebuchet MS"/>
                <a:cs typeface="Trebuchet MS"/>
              </a:rPr>
              <a:t>t</a:t>
            </a:r>
            <a:r>
              <a:rPr sz="2700" spc="-55" dirty="0">
                <a:solidFill>
                  <a:srgbClr val="FFFFFF"/>
                </a:solidFill>
                <a:latin typeface="Trebuchet MS"/>
                <a:cs typeface="Trebuchet MS"/>
              </a:rPr>
              <a:t>u</a:t>
            </a:r>
            <a:r>
              <a:rPr sz="2700" spc="-50" dirty="0">
                <a:solidFill>
                  <a:srgbClr val="FFFFFF"/>
                </a:solidFill>
                <a:latin typeface="Trebuchet MS"/>
                <a:cs typeface="Trebuchet MS"/>
              </a:rPr>
              <a:t>d</a:t>
            </a:r>
            <a:r>
              <a:rPr sz="2700" spc="10" dirty="0">
                <a:solidFill>
                  <a:srgbClr val="FFFFFF"/>
                </a:solidFill>
                <a:latin typeface="Trebuchet MS"/>
                <a:cs typeface="Trebuchet MS"/>
              </a:rPr>
              <a:t>y</a:t>
            </a:r>
            <a:r>
              <a:rPr sz="2700" spc="-200" dirty="0">
                <a:solidFill>
                  <a:srgbClr val="FFFFFF"/>
                </a:solidFill>
                <a:latin typeface="Trebuchet MS"/>
                <a:cs typeface="Trebuchet MS"/>
              </a:rPr>
              <a:t> </a:t>
            </a:r>
            <a:r>
              <a:rPr sz="2700" spc="80" dirty="0">
                <a:solidFill>
                  <a:srgbClr val="FFFFFF"/>
                </a:solidFill>
                <a:latin typeface="Trebuchet MS"/>
                <a:cs typeface="Trebuchet MS"/>
              </a:rPr>
              <a:t>o</a:t>
            </a:r>
            <a:r>
              <a:rPr sz="2700" spc="-80" dirty="0">
                <a:solidFill>
                  <a:srgbClr val="FFFFFF"/>
                </a:solidFill>
                <a:latin typeface="Trebuchet MS"/>
                <a:cs typeface="Trebuchet MS"/>
              </a:rPr>
              <a:t>f</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170" dirty="0">
                <a:solidFill>
                  <a:srgbClr val="FFFFFF"/>
                </a:solidFill>
                <a:latin typeface="Trebuchet MS"/>
                <a:cs typeface="Trebuchet MS"/>
              </a:rPr>
              <a:t>i</a:t>
            </a:r>
            <a:r>
              <a:rPr sz="2700" spc="-120" dirty="0">
                <a:solidFill>
                  <a:srgbClr val="FFFFFF"/>
                </a:solidFill>
                <a:latin typeface="Trebuchet MS"/>
                <a:cs typeface="Trebuchet MS"/>
              </a:rPr>
              <a:t>r  </a:t>
            </a:r>
            <a:r>
              <a:rPr sz="2700" spc="-100" dirty="0">
                <a:solidFill>
                  <a:srgbClr val="FFFFFF"/>
                </a:solidFill>
                <a:latin typeface="Trebuchet MS"/>
                <a:cs typeface="Trebuchet MS"/>
              </a:rPr>
              <a:t>effectiveness.</a:t>
            </a:r>
            <a:r>
              <a:rPr sz="2700" spc="-245" dirty="0">
                <a:solidFill>
                  <a:srgbClr val="FFFFFF"/>
                </a:solidFill>
                <a:latin typeface="Trebuchet MS"/>
                <a:cs typeface="Trebuchet MS"/>
              </a:rPr>
              <a:t> </a:t>
            </a:r>
            <a:r>
              <a:rPr sz="2700" spc="-60" dirty="0">
                <a:solidFill>
                  <a:srgbClr val="FFFFFF"/>
                </a:solidFill>
                <a:latin typeface="Trebuchet MS"/>
                <a:cs typeface="Trebuchet MS"/>
              </a:rPr>
              <a:t>This</a:t>
            </a:r>
            <a:r>
              <a:rPr sz="2700" spc="-195" dirty="0">
                <a:solidFill>
                  <a:srgbClr val="FFFFFF"/>
                </a:solidFill>
                <a:latin typeface="Trebuchet MS"/>
                <a:cs typeface="Trebuchet MS"/>
              </a:rPr>
              <a:t> </a:t>
            </a:r>
            <a:r>
              <a:rPr sz="2700" spc="-30" dirty="0">
                <a:solidFill>
                  <a:srgbClr val="FFFFFF"/>
                </a:solidFill>
                <a:latin typeface="Trebuchet MS"/>
                <a:cs typeface="Trebuchet MS"/>
              </a:rPr>
              <a:t>study</a:t>
            </a:r>
            <a:r>
              <a:rPr sz="2700" spc="-200" dirty="0">
                <a:solidFill>
                  <a:srgbClr val="FFFFFF"/>
                </a:solidFill>
                <a:latin typeface="Trebuchet MS"/>
                <a:cs typeface="Trebuchet MS"/>
              </a:rPr>
              <a:t> </a:t>
            </a:r>
            <a:r>
              <a:rPr sz="2700" spc="-55" dirty="0">
                <a:solidFill>
                  <a:srgbClr val="FFFFFF"/>
                </a:solidFill>
                <a:latin typeface="Trebuchet MS"/>
                <a:cs typeface="Trebuchet MS"/>
              </a:rPr>
              <a:t>aims</a:t>
            </a:r>
            <a:r>
              <a:rPr sz="2700" spc="-195" dirty="0">
                <a:solidFill>
                  <a:srgbClr val="FFFFFF"/>
                </a:solidFill>
                <a:latin typeface="Trebuchet MS"/>
                <a:cs typeface="Trebuchet MS"/>
              </a:rPr>
              <a:t> </a:t>
            </a:r>
            <a:r>
              <a:rPr sz="2700" spc="-5" dirty="0">
                <a:solidFill>
                  <a:srgbClr val="FFFFFF"/>
                </a:solidFill>
                <a:latin typeface="Trebuchet MS"/>
                <a:cs typeface="Trebuchet MS"/>
              </a:rPr>
              <a:t>to</a:t>
            </a:r>
            <a:r>
              <a:rPr sz="2700" spc="-200" dirty="0">
                <a:solidFill>
                  <a:srgbClr val="FFFFFF"/>
                </a:solidFill>
                <a:latin typeface="Trebuchet MS"/>
                <a:cs typeface="Trebuchet MS"/>
              </a:rPr>
              <a:t> </a:t>
            </a:r>
            <a:r>
              <a:rPr sz="2700" spc="-85" dirty="0">
                <a:solidFill>
                  <a:srgbClr val="FFFFFF"/>
                </a:solidFill>
                <a:latin typeface="Trebuchet MS"/>
                <a:cs typeface="Trebuchet MS"/>
              </a:rPr>
              <a:t>identify </a:t>
            </a:r>
            <a:r>
              <a:rPr sz="2700" spc="-795" dirty="0">
                <a:solidFill>
                  <a:srgbClr val="FFFFFF"/>
                </a:solidFill>
                <a:latin typeface="Trebuchet MS"/>
                <a:cs typeface="Trebuchet MS"/>
              </a:rPr>
              <a:t> </a:t>
            </a:r>
            <a:r>
              <a:rPr sz="2700" spc="100" dirty="0">
                <a:solidFill>
                  <a:srgbClr val="FFFFFF"/>
                </a:solidFill>
                <a:latin typeface="Trebuchet MS"/>
                <a:cs typeface="Trebuchet MS"/>
              </a:rPr>
              <a:t>o</a:t>
            </a:r>
            <a:r>
              <a:rPr sz="2700" spc="-65" dirty="0">
                <a:solidFill>
                  <a:srgbClr val="FFFFFF"/>
                </a:solidFill>
                <a:latin typeface="Trebuchet MS"/>
                <a:cs typeface="Trebuchet MS"/>
              </a:rPr>
              <a:t>p</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90" dirty="0">
                <a:solidFill>
                  <a:srgbClr val="FFFFFF"/>
                </a:solidFill>
                <a:latin typeface="Trebuchet MS"/>
                <a:cs typeface="Trebuchet MS"/>
              </a:rPr>
              <a:t>t</a:t>
            </a:r>
            <a:r>
              <a:rPr sz="2700" spc="-160" dirty="0">
                <a:solidFill>
                  <a:srgbClr val="FFFFFF"/>
                </a:solidFill>
                <a:latin typeface="Trebuchet MS"/>
                <a:cs typeface="Trebuchet MS"/>
              </a:rPr>
              <a:t>r</a:t>
            </a:r>
            <a:r>
              <a:rPr sz="2700" spc="-70" dirty="0">
                <a:solidFill>
                  <a:srgbClr val="FFFFFF"/>
                </a:solidFill>
                <a:latin typeface="Trebuchet MS"/>
                <a:cs typeface="Trebuchet MS"/>
              </a:rPr>
              <a:t>a</a:t>
            </a:r>
            <a:r>
              <a:rPr sz="2700" spc="-105" dirty="0">
                <a:solidFill>
                  <a:srgbClr val="FFFFFF"/>
                </a:solidFill>
                <a:latin typeface="Trebuchet MS"/>
                <a:cs typeface="Trebuchet MS"/>
              </a:rPr>
              <a:t>t</a:t>
            </a:r>
            <a:r>
              <a:rPr sz="2700" spc="-110" dirty="0">
                <a:solidFill>
                  <a:srgbClr val="FFFFFF"/>
                </a:solidFill>
                <a:latin typeface="Trebuchet MS"/>
                <a:cs typeface="Trebuchet MS"/>
              </a:rPr>
              <a:t>e</a:t>
            </a:r>
            <a:r>
              <a:rPr sz="2700" spc="95" dirty="0">
                <a:solidFill>
                  <a:srgbClr val="FFFFFF"/>
                </a:solidFill>
                <a:latin typeface="Trebuchet MS"/>
                <a:cs typeface="Trebuchet MS"/>
              </a:rPr>
              <a:t>g</a:t>
            </a:r>
            <a:r>
              <a:rPr sz="2700" spc="-170" dirty="0">
                <a:solidFill>
                  <a:srgbClr val="FFFFFF"/>
                </a:solidFill>
                <a:latin typeface="Trebuchet MS"/>
                <a:cs typeface="Trebuchet MS"/>
              </a:rPr>
              <a:t>i</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35" dirty="0">
                <a:solidFill>
                  <a:srgbClr val="FFFFFF"/>
                </a:solidFill>
                <a:latin typeface="Trebuchet MS"/>
                <a:cs typeface="Trebuchet MS"/>
              </a:rPr>
              <a:t>d  </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85" dirty="0">
                <a:solidFill>
                  <a:srgbClr val="FFFFFF"/>
                </a:solidFill>
                <a:latin typeface="Trebuchet MS"/>
                <a:cs typeface="Trebuchet MS"/>
              </a:rPr>
              <a:t>o</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60" dirty="0">
                <a:solidFill>
                  <a:srgbClr val="FFFFFF"/>
                </a:solidFill>
                <a:latin typeface="Trebuchet MS"/>
                <a:cs typeface="Trebuchet MS"/>
              </a:rPr>
              <a:t>c</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60" dirty="0">
                <a:solidFill>
                  <a:srgbClr val="FFFFFF"/>
                </a:solidFill>
                <a:latin typeface="Trebuchet MS"/>
                <a:cs typeface="Trebuchet MS"/>
              </a:rPr>
              <a:t>-</a:t>
            </a:r>
            <a:r>
              <a:rPr sz="2700" spc="-10" dirty="0">
                <a:solidFill>
                  <a:srgbClr val="FFFFFF"/>
                </a:solidFill>
                <a:latin typeface="Trebuchet MS"/>
                <a:cs typeface="Trebuchet MS"/>
              </a:rPr>
              <a:t>m</a:t>
            </a:r>
            <a:r>
              <a:rPr sz="2700" spc="-70" dirty="0">
                <a:solidFill>
                  <a:srgbClr val="FFFFFF"/>
                </a:solidFill>
                <a:latin typeface="Trebuchet MS"/>
                <a:cs typeface="Trebuchet MS"/>
              </a:rPr>
              <a:t>a</a:t>
            </a:r>
            <a:r>
              <a:rPr sz="2700" spc="-10" dirty="0">
                <a:solidFill>
                  <a:srgbClr val="FFFFFF"/>
                </a:solidFill>
                <a:latin typeface="Trebuchet MS"/>
                <a:cs typeface="Trebuchet MS"/>
              </a:rPr>
              <a:t>k</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30" dirty="0">
                <a:solidFill>
                  <a:srgbClr val="FFFFFF"/>
                </a:solidFill>
                <a:latin typeface="Trebuchet MS"/>
                <a:cs typeface="Trebuchet MS"/>
              </a:rPr>
              <a:t>ss</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endParaRPr sz="2700" dirty="0">
              <a:latin typeface="Trebuchet MS"/>
              <a:cs typeface="Trebuchet MS"/>
            </a:endParaRPr>
          </a:p>
          <a:p>
            <a:pPr marR="5080" algn="r">
              <a:lnSpc>
                <a:spcPts val="3225"/>
              </a:lnSpc>
            </a:pPr>
            <a:r>
              <a:rPr sz="2700" spc="-90" dirty="0">
                <a:solidFill>
                  <a:srgbClr val="FFFFFF"/>
                </a:solidFill>
                <a:latin typeface="Trebuchet MS"/>
                <a:cs typeface="Trebuchet MS"/>
              </a:rPr>
              <a:t>manufacturing.</a:t>
            </a:r>
            <a:endParaRPr sz="2700" dirty="0">
              <a:latin typeface="Trebuchet MS"/>
              <a:cs typeface="Trebuchet MS"/>
            </a:endParaRPr>
          </a:p>
        </p:txBody>
      </p:sp>
      <p:sp>
        <p:nvSpPr>
          <p:cNvPr id="12" name="object 12"/>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3" cstate="print"/>
          <a:stretch>
            <a:fillRect/>
          </a:stretch>
        </p:blipFill>
        <p:spPr>
          <a:xfrm>
            <a:off x="11092750" y="3321653"/>
            <a:ext cx="6372125" cy="6372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615"/>
            <a:chOff x="0" y="4062768"/>
            <a:chExt cx="4617085" cy="6224615"/>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3943117" y="971573"/>
            <a:ext cx="2484755" cy="734060"/>
          </a:xfrm>
          <a:prstGeom prst="rect">
            <a:avLst/>
          </a:prstGeom>
        </p:spPr>
        <p:txBody>
          <a:bodyPr vert="horz" wrap="square" lIns="0" tIns="12700" rIns="0" bIns="0" rtlCol="0">
            <a:spAutoFit/>
          </a:bodyPr>
          <a:lstStyle/>
          <a:p>
            <a:pPr marL="12700">
              <a:lnSpc>
                <a:spcPct val="100000"/>
              </a:lnSpc>
              <a:spcBef>
                <a:spcPts val="100"/>
              </a:spcBef>
            </a:pPr>
            <a:r>
              <a:rPr spc="-295" dirty="0">
                <a:latin typeface="Verdana"/>
                <a:cs typeface="Verdana"/>
              </a:rPr>
              <a:t>Objective</a:t>
            </a:r>
          </a:p>
        </p:txBody>
      </p:sp>
      <p:sp>
        <p:nvSpPr>
          <p:cNvPr id="11" name="object 11"/>
          <p:cNvSpPr txBox="1"/>
          <p:nvPr/>
        </p:nvSpPr>
        <p:spPr>
          <a:xfrm>
            <a:off x="2489276" y="2689726"/>
            <a:ext cx="7877192" cy="5234766"/>
          </a:xfrm>
          <a:prstGeom prst="rect">
            <a:avLst/>
          </a:prstGeom>
        </p:spPr>
        <p:txBody>
          <a:bodyPr vert="horz" wrap="square" lIns="0" tIns="12700" rIns="0" bIns="0" rtlCol="0">
            <a:spAutoFit/>
          </a:bodyPr>
          <a:lstStyle/>
          <a:p>
            <a:pPr marL="17780" marR="5080" indent="-5715">
              <a:lnSpc>
                <a:spcPct val="100000"/>
              </a:lnSpc>
              <a:spcBef>
                <a:spcPts val="100"/>
              </a:spcBef>
            </a:pPr>
            <a:r>
              <a:rPr lang="en-US" sz="2800" dirty="0">
                <a:solidFill>
                  <a:schemeClr val="bg1">
                    <a:lumMod val="95000"/>
                  </a:schemeClr>
                </a:solidFill>
              </a:rPr>
              <a:t>With a view to the objective of the simulation, it can be divided into three types :</a:t>
            </a:r>
          </a:p>
          <a:p>
            <a:pPr marL="17780" marR="5080" indent="-5715">
              <a:lnSpc>
                <a:spcPct val="100000"/>
              </a:lnSpc>
              <a:spcBef>
                <a:spcPts val="100"/>
              </a:spcBef>
            </a:pPr>
            <a:endParaRPr lang="en-US" sz="2800" dirty="0">
              <a:solidFill>
                <a:schemeClr val="bg1">
                  <a:lumMod val="95000"/>
                </a:schemeClr>
              </a:solidFill>
              <a:latin typeface="Trebuchet MS"/>
              <a:cs typeface="Trebuchet MS"/>
            </a:endParaRPr>
          </a:p>
          <a:p>
            <a:pPr marL="469265" marR="5080" indent="-457200">
              <a:lnSpc>
                <a:spcPct val="100000"/>
              </a:lnSpc>
              <a:spcBef>
                <a:spcPts val="100"/>
              </a:spcBef>
              <a:buFont typeface="Arial" panose="020B0604020202020204" pitchFamily="34" charset="0"/>
              <a:buChar char="•"/>
            </a:pPr>
            <a:r>
              <a:rPr lang="en-US" sz="2800" dirty="0">
                <a:solidFill>
                  <a:schemeClr val="accent1">
                    <a:lumMod val="60000"/>
                    <a:lumOff val="40000"/>
                  </a:schemeClr>
                </a:solidFill>
              </a:rPr>
              <a:t>a simulation aimed at understanding the principles of the functioning of the system and its properties that are difficult to distinguish on the basis of a formal analysis</a:t>
            </a:r>
          </a:p>
          <a:p>
            <a:pPr marL="469265" marR="5080" indent="-457200">
              <a:lnSpc>
                <a:spcPct val="100000"/>
              </a:lnSpc>
              <a:spcBef>
                <a:spcPts val="100"/>
              </a:spcBef>
              <a:buFont typeface="Arial" panose="020B0604020202020204" pitchFamily="34" charset="0"/>
              <a:buChar char="•"/>
            </a:pPr>
            <a:r>
              <a:rPr lang="en-US" sz="2800" dirty="0">
                <a:solidFill>
                  <a:schemeClr val="accent1">
                    <a:lumMod val="60000"/>
                    <a:lumOff val="40000"/>
                  </a:schemeClr>
                </a:solidFill>
              </a:rPr>
              <a:t> a simulation aimed at facilitating decision making within the functioning of the system </a:t>
            </a:r>
          </a:p>
          <a:p>
            <a:pPr marL="469265" marR="5080" indent="-457200">
              <a:lnSpc>
                <a:spcPct val="100000"/>
              </a:lnSpc>
              <a:spcBef>
                <a:spcPts val="100"/>
              </a:spcBef>
              <a:buFont typeface="Arial" panose="020B0604020202020204" pitchFamily="34" charset="0"/>
              <a:buChar char="•"/>
            </a:pPr>
            <a:r>
              <a:rPr lang="en-US" sz="2800" dirty="0">
                <a:solidFill>
                  <a:schemeClr val="accent1">
                    <a:lumMod val="60000"/>
                    <a:lumOff val="40000"/>
                  </a:schemeClr>
                </a:solidFill>
              </a:rPr>
              <a:t>a simulation, whose aim is to train people within decision making concerning the functioning of the system.</a:t>
            </a:r>
            <a:endParaRPr sz="2700" dirty="0">
              <a:solidFill>
                <a:schemeClr val="accent1">
                  <a:lumMod val="60000"/>
                  <a:lumOff val="40000"/>
                </a:schemeClr>
              </a:solidFill>
              <a:latin typeface="Trebuchet MS"/>
              <a:cs typeface="Trebuchet MS"/>
            </a:endParaRPr>
          </a:p>
        </p:txBody>
      </p:sp>
      <p:sp>
        <p:nvSpPr>
          <p:cNvPr id="12" name="object 12"/>
          <p:cNvSpPr/>
          <p:nvPr/>
        </p:nvSpPr>
        <p:spPr>
          <a:xfrm>
            <a:off x="3161431" y="18703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2" cstate="print"/>
          <a:stretch>
            <a:fillRect/>
          </a:stretch>
        </p:blipFill>
        <p:spPr>
          <a:xfrm>
            <a:off x="11092750" y="3321653"/>
            <a:ext cx="6372125" cy="6372127"/>
          </a:xfrm>
          <a:prstGeom prst="rect">
            <a:avLst/>
          </a:prstGeom>
        </p:spPr>
      </p:pic>
    </p:spTree>
    <p:extLst>
      <p:ext uri="{BB962C8B-B14F-4D97-AF65-F5344CB8AC3E}">
        <p14:creationId xmlns:p14="http://schemas.microsoft.com/office/powerpoint/2010/main" val="70384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4804296" y="2428772"/>
            <a:ext cx="5565253" cy="728405"/>
          </a:xfrm>
          <a:prstGeom prst="rect">
            <a:avLst/>
          </a:prstGeom>
        </p:spPr>
        <p:txBody>
          <a:bodyPr vert="horz" wrap="square" lIns="0" tIns="12700" rIns="0" bIns="0" rtlCol="0">
            <a:spAutoFit/>
          </a:bodyPr>
          <a:lstStyle/>
          <a:p>
            <a:pPr marL="12700">
              <a:lnSpc>
                <a:spcPct val="100000"/>
              </a:lnSpc>
              <a:spcBef>
                <a:spcPts val="100"/>
              </a:spcBef>
            </a:pPr>
            <a:r>
              <a:rPr lang="en-US" spc="95" dirty="0"/>
              <a:t>Simulation Models</a:t>
            </a:r>
            <a:endParaRPr spc="-300" dirty="0"/>
          </a:p>
        </p:txBody>
      </p:sp>
      <p:pic>
        <p:nvPicPr>
          <p:cNvPr id="10" name="object 10"/>
          <p:cNvPicPr/>
          <p:nvPr/>
        </p:nvPicPr>
        <p:blipFill>
          <a:blip r:embed="rId2" cstate="print"/>
          <a:stretch>
            <a:fillRect/>
          </a:stretch>
        </p:blipFill>
        <p:spPr>
          <a:xfrm>
            <a:off x="4764980" y="4156516"/>
            <a:ext cx="2763895" cy="279443"/>
          </a:xfrm>
          <a:prstGeom prst="rect">
            <a:avLst/>
          </a:prstGeom>
        </p:spPr>
      </p:pic>
      <p:sp>
        <p:nvSpPr>
          <p:cNvPr id="11" name="object 11"/>
          <p:cNvSpPr txBox="1"/>
          <p:nvPr/>
        </p:nvSpPr>
        <p:spPr>
          <a:xfrm>
            <a:off x="3618646" y="4075922"/>
            <a:ext cx="6004560" cy="3313429"/>
          </a:xfrm>
          <a:prstGeom prst="rect">
            <a:avLst/>
          </a:prstGeom>
        </p:spPr>
        <p:txBody>
          <a:bodyPr vert="horz" wrap="square" lIns="0" tIns="12700" rIns="0" bIns="0" rtlCol="0">
            <a:spAutoFit/>
          </a:bodyPr>
          <a:lstStyle/>
          <a:p>
            <a:pPr marL="12700" marR="5080" indent="1118870" algn="r">
              <a:lnSpc>
                <a:spcPct val="99900"/>
              </a:lnSpc>
              <a:spcBef>
                <a:spcPts val="100"/>
              </a:spcBef>
            </a:pPr>
            <a:r>
              <a:rPr lang="en-US" sz="2700" spc="120" dirty="0">
                <a:latin typeface="Trebuchet MS"/>
                <a:cs typeface="Trebuchet MS"/>
              </a:rPr>
              <a:t>		</a:t>
            </a:r>
            <a:r>
              <a:rPr sz="2700" spc="-330" dirty="0">
                <a:latin typeface="Trebuchet MS"/>
                <a:cs typeface="Trebuchet MS"/>
              </a:rPr>
              <a:t>:</a:t>
            </a:r>
            <a:r>
              <a:rPr sz="2700" spc="-240" dirty="0">
                <a:latin typeface="Trebuchet MS"/>
                <a:cs typeface="Trebuchet MS"/>
              </a:rPr>
              <a:t> </a:t>
            </a:r>
            <a:r>
              <a:rPr sz="2700" spc="-95"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0" dirty="0">
                <a:solidFill>
                  <a:srgbClr val="FFFFFF"/>
                </a:solidFill>
                <a:latin typeface="Trebuchet MS"/>
                <a:cs typeface="Trebuchet MS"/>
              </a:rPr>
              <a:t>m</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95" dirty="0">
                <a:solidFill>
                  <a:srgbClr val="FFFFFF"/>
                </a:solidFill>
                <a:latin typeface="Trebuchet MS"/>
                <a:cs typeface="Trebuchet MS"/>
              </a:rPr>
              <a:t>l</a:t>
            </a:r>
            <a:r>
              <a:rPr sz="2700" spc="25" dirty="0">
                <a:solidFill>
                  <a:srgbClr val="FFFFFF"/>
                </a:solidFill>
                <a:latin typeface="Trebuchet MS"/>
                <a:cs typeface="Trebuchet MS"/>
              </a:rPr>
              <a:t>s  </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50" dirty="0">
                <a:solidFill>
                  <a:srgbClr val="FFFFFF"/>
                </a:solidFill>
                <a:latin typeface="Trebuchet MS"/>
                <a:cs typeface="Trebuchet MS"/>
              </a:rPr>
              <a:t>p</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175" dirty="0">
                <a:solidFill>
                  <a:srgbClr val="FFFFFF"/>
                </a:solidFill>
                <a:latin typeface="Trebuchet MS"/>
                <a:cs typeface="Trebuchet MS"/>
              </a:rPr>
              <a:t>c</a:t>
            </a:r>
            <a:r>
              <a:rPr sz="2700" spc="-70" dirty="0">
                <a:solidFill>
                  <a:srgbClr val="FFFFFF"/>
                </a:solidFill>
                <a:latin typeface="Trebuchet MS"/>
                <a:cs typeface="Trebuchet MS"/>
              </a:rPr>
              <a:t>a</a:t>
            </a:r>
            <a:r>
              <a:rPr sz="2700" spc="-105" dirty="0">
                <a:solidFill>
                  <a:srgbClr val="FFFFFF"/>
                </a:solidFill>
                <a:latin typeface="Trebuchet MS"/>
                <a:cs typeface="Trebuchet MS"/>
              </a:rPr>
              <a:t>t</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r>
              <a:rPr sz="2700" spc="60" dirty="0">
                <a:solidFill>
                  <a:srgbClr val="FFFFFF"/>
                </a:solidFill>
                <a:latin typeface="Trebuchet MS"/>
                <a:cs typeface="Trebuchet MS"/>
              </a:rPr>
              <a:t>-</a:t>
            </a:r>
            <a:r>
              <a:rPr sz="2700" spc="15" dirty="0">
                <a:solidFill>
                  <a:srgbClr val="FFFFFF"/>
                </a:solidFill>
                <a:latin typeface="Trebuchet MS"/>
                <a:cs typeface="Trebuchet MS"/>
              </a:rPr>
              <a:t>w</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195" dirty="0">
                <a:solidFill>
                  <a:srgbClr val="FFFFFF"/>
                </a:solidFill>
                <a:latin typeface="Trebuchet MS"/>
                <a:cs typeface="Trebuchet MS"/>
              </a:rPr>
              <a:t>l</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70" dirty="0">
                <a:solidFill>
                  <a:srgbClr val="FFFFFF"/>
                </a:solidFill>
                <a:latin typeface="Trebuchet MS"/>
                <a:cs typeface="Trebuchet MS"/>
              </a:rPr>
              <a:t>a</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spc="25" dirty="0">
                <a:solidFill>
                  <a:srgbClr val="FFFFFF"/>
                </a:solidFill>
                <a:latin typeface="Trebuchet MS"/>
                <a:cs typeface="Trebuchet MS"/>
              </a:rPr>
              <a:t>s  </a:t>
            </a:r>
            <a:r>
              <a:rPr sz="2700" spc="-85" dirty="0">
                <a:solidFill>
                  <a:srgbClr val="FFFFFF"/>
                </a:solidFill>
                <a:latin typeface="Trebuchet MS"/>
                <a:cs typeface="Trebuchet MS"/>
              </a:rPr>
              <a:t>in </a:t>
            </a:r>
            <a:r>
              <a:rPr sz="2700" spc="-70" dirty="0">
                <a:solidFill>
                  <a:srgbClr val="FFFFFF"/>
                </a:solidFill>
                <a:latin typeface="Trebuchet MS"/>
                <a:cs typeface="Trebuchet MS"/>
              </a:rPr>
              <a:t>a </a:t>
            </a:r>
            <a:r>
              <a:rPr sz="2700" spc="-105" dirty="0">
                <a:solidFill>
                  <a:srgbClr val="FFFFFF"/>
                </a:solidFill>
                <a:latin typeface="Trebuchet MS"/>
                <a:cs typeface="Trebuchet MS"/>
              </a:rPr>
              <a:t>virtual </a:t>
            </a:r>
            <a:r>
              <a:rPr sz="2700" spc="-85" dirty="0">
                <a:solidFill>
                  <a:srgbClr val="FFFFFF"/>
                </a:solidFill>
                <a:latin typeface="Trebuchet MS"/>
                <a:cs typeface="Trebuchet MS"/>
              </a:rPr>
              <a:t>environment, </a:t>
            </a:r>
            <a:r>
              <a:rPr sz="2700" spc="-50" dirty="0">
                <a:solidFill>
                  <a:srgbClr val="FFFFFF"/>
                </a:solidFill>
                <a:latin typeface="Trebuchet MS"/>
                <a:cs typeface="Trebuchet MS"/>
              </a:rPr>
              <a:t>allowing </a:t>
            </a:r>
            <a:r>
              <a:rPr sz="2700" spc="-15" dirty="0">
                <a:solidFill>
                  <a:srgbClr val="FFFFFF"/>
                </a:solidFill>
                <a:latin typeface="Trebuchet MS"/>
                <a:cs typeface="Trebuchet MS"/>
              </a:rPr>
              <a:t>us </a:t>
            </a:r>
            <a:r>
              <a:rPr sz="2700" spc="-5" dirty="0">
                <a:solidFill>
                  <a:srgbClr val="FFFFFF"/>
                </a:solidFill>
                <a:latin typeface="Trebuchet MS"/>
                <a:cs typeface="Trebuchet MS"/>
              </a:rPr>
              <a:t>to </a:t>
            </a:r>
            <a:r>
              <a:rPr sz="2700" dirty="0">
                <a:solidFill>
                  <a:srgbClr val="FFFFFF"/>
                </a:solidFill>
                <a:latin typeface="Trebuchet MS"/>
                <a:cs typeface="Trebuchet MS"/>
              </a:rPr>
              <a:t> </a:t>
            </a:r>
            <a:r>
              <a:rPr sz="2700" spc="-70" dirty="0">
                <a:solidFill>
                  <a:srgbClr val="FFFFFF"/>
                </a:solidFill>
                <a:latin typeface="Trebuchet MS"/>
                <a:cs typeface="Trebuchet MS"/>
              </a:rPr>
              <a:t>a</a:t>
            </a:r>
            <a:r>
              <a:rPr sz="2700" spc="30" dirty="0">
                <a:solidFill>
                  <a:srgbClr val="FFFFFF"/>
                </a:solidFill>
                <a:latin typeface="Trebuchet MS"/>
                <a:cs typeface="Trebuchet MS"/>
              </a:rPr>
              <a:t>ss</a:t>
            </a:r>
            <a:r>
              <a:rPr sz="2700" spc="-110" dirty="0">
                <a:solidFill>
                  <a:srgbClr val="FFFFFF"/>
                </a:solidFill>
                <a:latin typeface="Trebuchet MS"/>
                <a:cs typeface="Trebuchet MS"/>
              </a:rPr>
              <a:t>e</a:t>
            </a:r>
            <a:r>
              <a:rPr sz="2700" spc="30" dirty="0">
                <a:solidFill>
                  <a:srgbClr val="FFFFFF"/>
                </a:solidFill>
                <a:latin typeface="Trebuchet MS"/>
                <a:cs typeface="Trebuchet MS"/>
              </a:rPr>
              <a:t>ss</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170" dirty="0">
                <a:solidFill>
                  <a:srgbClr val="FFFFFF"/>
                </a:solidFill>
                <a:latin typeface="Trebuchet MS"/>
                <a:cs typeface="Trebuchet MS"/>
              </a:rPr>
              <a:t>i</a:t>
            </a:r>
            <a:r>
              <a:rPr sz="2700" spc="-140" dirty="0">
                <a:solidFill>
                  <a:srgbClr val="FFFFFF"/>
                </a:solidFill>
                <a:latin typeface="Trebuchet MS"/>
                <a:cs typeface="Trebuchet MS"/>
              </a:rPr>
              <a:t>r</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10" dirty="0">
                <a:solidFill>
                  <a:srgbClr val="FFFFFF"/>
                </a:solidFill>
                <a:latin typeface="Trebuchet MS"/>
                <a:cs typeface="Trebuchet MS"/>
              </a:rPr>
              <a:t>e</a:t>
            </a:r>
            <a:r>
              <a:rPr sz="2700" spc="-140" dirty="0">
                <a:solidFill>
                  <a:srgbClr val="FFFFFF"/>
                </a:solidFill>
                <a:latin typeface="Trebuchet MS"/>
                <a:cs typeface="Trebuchet MS"/>
              </a:rPr>
              <a:t>r</a:t>
            </a:r>
            <a:r>
              <a:rPr sz="2700" spc="-105" dirty="0">
                <a:solidFill>
                  <a:srgbClr val="FFFFFF"/>
                </a:solidFill>
                <a:latin typeface="Trebuchet MS"/>
                <a:cs typeface="Trebuchet MS"/>
              </a:rPr>
              <a:t>f</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10" dirty="0">
                <a:solidFill>
                  <a:srgbClr val="FFFFFF"/>
                </a:solidFill>
                <a:latin typeface="Trebuchet MS"/>
                <a:cs typeface="Trebuchet MS"/>
              </a:rPr>
              <a:t>m</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80" dirty="0">
                <a:solidFill>
                  <a:srgbClr val="FFFFFF"/>
                </a:solidFill>
                <a:latin typeface="Trebuchet MS"/>
                <a:cs typeface="Trebuchet MS"/>
              </a:rPr>
              <a:t>f</a:t>
            </a:r>
            <a:r>
              <a:rPr sz="2700" spc="5" dirty="0">
                <a:solidFill>
                  <a:srgbClr val="FFFFFF"/>
                </a:solidFill>
                <a:latin typeface="Trebuchet MS"/>
                <a:cs typeface="Trebuchet MS"/>
              </a:rPr>
              <a:t>y  </a:t>
            </a:r>
            <a:r>
              <a:rPr sz="2700" spc="-80" dirty="0">
                <a:solidFill>
                  <a:srgbClr val="FFFFFF"/>
                </a:solidFill>
                <a:latin typeface="Trebuchet MS"/>
                <a:cs typeface="Trebuchet MS"/>
              </a:rPr>
              <a:t>potential</a:t>
            </a:r>
            <a:r>
              <a:rPr sz="2700" spc="-200" dirty="0">
                <a:solidFill>
                  <a:srgbClr val="FFFFFF"/>
                </a:solidFill>
                <a:latin typeface="Trebuchet MS"/>
                <a:cs typeface="Trebuchet MS"/>
              </a:rPr>
              <a:t> </a:t>
            </a:r>
            <a:r>
              <a:rPr sz="2700" spc="-65" dirty="0">
                <a:solidFill>
                  <a:srgbClr val="FFFFFF"/>
                </a:solidFill>
                <a:latin typeface="Trebuchet MS"/>
                <a:cs typeface="Trebuchet MS"/>
              </a:rPr>
              <a:t>bottlenecks</a:t>
            </a:r>
            <a:r>
              <a:rPr sz="2700" spc="-195" dirty="0">
                <a:solidFill>
                  <a:srgbClr val="FFFFFF"/>
                </a:solidFill>
                <a:latin typeface="Trebuchet MS"/>
                <a:cs typeface="Trebuchet MS"/>
              </a:rPr>
              <a:t> </a:t>
            </a:r>
            <a:r>
              <a:rPr sz="2700" spc="-20" dirty="0">
                <a:solidFill>
                  <a:srgbClr val="FFFFFF"/>
                </a:solidFill>
                <a:latin typeface="Trebuchet MS"/>
                <a:cs typeface="Trebuchet MS"/>
              </a:rPr>
              <a:t>or</a:t>
            </a:r>
            <a:r>
              <a:rPr sz="2700" spc="-195" dirty="0">
                <a:solidFill>
                  <a:srgbClr val="FFFFFF"/>
                </a:solidFill>
                <a:latin typeface="Trebuchet MS"/>
                <a:cs typeface="Trebuchet MS"/>
              </a:rPr>
              <a:t> </a:t>
            </a:r>
            <a:r>
              <a:rPr sz="2700" spc="-110" dirty="0">
                <a:solidFill>
                  <a:srgbClr val="FFFFFF"/>
                </a:solidFill>
                <a:latin typeface="Trebuchet MS"/>
                <a:cs typeface="Trebuchet MS"/>
              </a:rPr>
              <a:t>inefﬁciencies.</a:t>
            </a:r>
            <a:r>
              <a:rPr sz="2700" spc="-195" dirty="0">
                <a:solidFill>
                  <a:srgbClr val="FFFFFF"/>
                </a:solidFill>
                <a:latin typeface="Trebuchet MS"/>
                <a:cs typeface="Trebuchet MS"/>
              </a:rPr>
              <a:t> </a:t>
            </a:r>
            <a:r>
              <a:rPr sz="2700" dirty="0">
                <a:solidFill>
                  <a:srgbClr val="FFFFFF"/>
                </a:solidFill>
                <a:latin typeface="Trebuchet MS"/>
                <a:cs typeface="Trebuchet MS"/>
              </a:rPr>
              <a:t>By </a:t>
            </a:r>
            <a:r>
              <a:rPr sz="2700" spc="-800" dirty="0">
                <a:solidFill>
                  <a:srgbClr val="FFFFFF"/>
                </a:solidFill>
                <a:latin typeface="Trebuchet MS"/>
                <a:cs typeface="Trebuchet MS"/>
              </a:rPr>
              <a:t> </a:t>
            </a:r>
            <a:r>
              <a:rPr sz="2700" spc="-65" dirty="0">
                <a:solidFill>
                  <a:srgbClr val="FFFFFF"/>
                </a:solidFill>
                <a:latin typeface="Trebuchet MS"/>
                <a:cs typeface="Trebuchet MS"/>
              </a:rPr>
              <a:t>simulating </a:t>
            </a:r>
            <a:r>
              <a:rPr sz="2700" spc="-100" dirty="0">
                <a:solidFill>
                  <a:srgbClr val="FFFFFF"/>
                </a:solidFill>
                <a:latin typeface="Trebuchet MS"/>
                <a:cs typeface="Trebuchet MS"/>
              </a:rPr>
              <a:t>different </a:t>
            </a:r>
            <a:r>
              <a:rPr sz="2700" spc="-95" dirty="0">
                <a:solidFill>
                  <a:srgbClr val="FFFFFF"/>
                </a:solidFill>
                <a:latin typeface="Trebuchet MS"/>
                <a:cs typeface="Trebuchet MS"/>
              </a:rPr>
              <a:t>scenarios, </a:t>
            </a:r>
            <a:r>
              <a:rPr sz="2700" spc="-50" dirty="0">
                <a:solidFill>
                  <a:srgbClr val="FFFFFF"/>
                </a:solidFill>
                <a:latin typeface="Trebuchet MS"/>
                <a:cs typeface="Trebuchet MS"/>
              </a:rPr>
              <a:t>we </a:t>
            </a:r>
            <a:r>
              <a:rPr sz="2700" spc="-80" dirty="0">
                <a:solidFill>
                  <a:srgbClr val="FFFFFF"/>
                </a:solidFill>
                <a:latin typeface="Trebuchet MS"/>
                <a:cs typeface="Trebuchet MS"/>
              </a:rPr>
              <a:t>can </a:t>
            </a:r>
            <a:r>
              <a:rPr sz="2700" spc="-75" dirty="0">
                <a:solidFill>
                  <a:srgbClr val="FFFFFF"/>
                </a:solidFill>
                <a:latin typeface="Trebuchet MS"/>
                <a:cs typeface="Trebuchet MS"/>
              </a:rPr>
              <a:t> </a:t>
            </a:r>
            <a:r>
              <a:rPr sz="2700" spc="100" dirty="0">
                <a:solidFill>
                  <a:srgbClr val="FFFFFF"/>
                </a:solidFill>
                <a:latin typeface="Trebuchet MS"/>
                <a:cs typeface="Trebuchet MS"/>
              </a:rPr>
              <a:t>o</a:t>
            </a:r>
            <a:r>
              <a:rPr sz="2700" spc="-65" dirty="0">
                <a:solidFill>
                  <a:srgbClr val="FFFFFF"/>
                </a:solidFill>
                <a:latin typeface="Trebuchet MS"/>
                <a:cs typeface="Trebuchet MS"/>
              </a:rPr>
              <a:t>p</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170" dirty="0">
                <a:solidFill>
                  <a:srgbClr val="FFFFFF"/>
                </a:solidFill>
                <a:latin typeface="Trebuchet MS"/>
                <a:cs typeface="Trebuchet MS"/>
              </a:rPr>
              <a:t>i</a:t>
            </a:r>
            <a:r>
              <a:rPr sz="2700" spc="-60" dirty="0">
                <a:solidFill>
                  <a:srgbClr val="FFFFFF"/>
                </a:solidFill>
                <a:latin typeface="Trebuchet MS"/>
                <a:cs typeface="Trebuchet MS"/>
              </a:rPr>
              <a:t>z</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30" dirty="0">
                <a:solidFill>
                  <a:srgbClr val="FFFFFF"/>
                </a:solidFill>
                <a:latin typeface="Trebuchet MS"/>
                <a:cs typeface="Trebuchet MS"/>
              </a:rPr>
              <a:t>ss</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50" dirty="0">
                <a:solidFill>
                  <a:srgbClr val="FFFFFF"/>
                </a:solidFill>
                <a:latin typeface="Trebuchet MS"/>
                <a:cs typeface="Trebuchet MS"/>
              </a:rPr>
              <a:t>d</a:t>
            </a:r>
            <a:endParaRPr sz="2700" dirty="0">
              <a:latin typeface="Trebuchet MS"/>
              <a:cs typeface="Trebuchet MS"/>
            </a:endParaRPr>
          </a:p>
          <a:p>
            <a:pPr marR="5080" algn="r">
              <a:lnSpc>
                <a:spcPts val="3225"/>
              </a:lnSpc>
            </a:pPr>
            <a:r>
              <a:rPr sz="2700" spc="-10" dirty="0">
                <a:solidFill>
                  <a:srgbClr val="FFFFFF"/>
                </a:solidFill>
                <a:latin typeface="Trebuchet MS"/>
                <a:cs typeface="Trebuchet MS"/>
              </a:rPr>
              <a:t>m</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170" dirty="0">
                <a:solidFill>
                  <a:srgbClr val="FFFFFF"/>
                </a:solidFill>
                <a:latin typeface="Trebuchet MS"/>
                <a:cs typeface="Trebuchet MS"/>
              </a:rPr>
              <a:t>i</a:t>
            </a:r>
            <a:r>
              <a:rPr sz="2700" spc="-60" dirty="0">
                <a:solidFill>
                  <a:srgbClr val="FFFFFF"/>
                </a:solidFill>
                <a:latin typeface="Trebuchet MS"/>
                <a:cs typeface="Trebuchet MS"/>
              </a:rPr>
              <a:t>z</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10" dirty="0">
                <a:solidFill>
                  <a:srgbClr val="FFFFFF"/>
                </a:solidFill>
                <a:latin typeface="Trebuchet MS"/>
                <a:cs typeface="Trebuchet MS"/>
              </a:rPr>
              <a:t>k</a:t>
            </a:r>
            <a:r>
              <a:rPr sz="2700" spc="30" dirty="0">
                <a:solidFill>
                  <a:srgbClr val="FFFFFF"/>
                </a:solidFill>
                <a:latin typeface="Trebuchet MS"/>
                <a:cs typeface="Trebuchet MS"/>
              </a:rPr>
              <a:t>s</a:t>
            </a:r>
            <a:r>
              <a:rPr sz="2700" spc="-395" dirty="0">
                <a:solidFill>
                  <a:srgbClr val="FFFFFF"/>
                </a:solidFill>
                <a:latin typeface="Trebuchet MS"/>
                <a:cs typeface="Trebuchet MS"/>
              </a:rPr>
              <a:t>.</a:t>
            </a:r>
            <a:endParaRPr sz="2700" dirty="0">
              <a:latin typeface="Trebuchet MS"/>
              <a:cs typeface="Trebuchet MS"/>
            </a:endParaRPr>
          </a:p>
        </p:txBody>
      </p:sp>
      <p:sp>
        <p:nvSpPr>
          <p:cNvPr id="12" name="object 12"/>
          <p:cNvSpPr/>
          <p:nvPr/>
        </p:nvSpPr>
        <p:spPr>
          <a:xfrm>
            <a:off x="4804296" y="3330263"/>
            <a:ext cx="5336654" cy="144424"/>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3" cstate="print"/>
          <a:stretch>
            <a:fillRect/>
          </a:stretch>
        </p:blipFill>
        <p:spPr>
          <a:xfrm>
            <a:off x="11092750" y="3321653"/>
            <a:ext cx="6372125" cy="6372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234950" y="225456"/>
            <a:ext cx="13258800" cy="728405"/>
          </a:xfrm>
          <a:prstGeom prst="rect">
            <a:avLst/>
          </a:prstGeom>
        </p:spPr>
        <p:txBody>
          <a:bodyPr vert="horz" wrap="square" lIns="0" tIns="12700" rIns="0" bIns="0" rtlCol="0">
            <a:spAutoFit/>
          </a:bodyPr>
          <a:lstStyle/>
          <a:p>
            <a:pPr marL="12700">
              <a:lnSpc>
                <a:spcPct val="100000"/>
              </a:lnSpc>
              <a:spcBef>
                <a:spcPts val="100"/>
              </a:spcBef>
            </a:pPr>
            <a:r>
              <a:rPr lang="en-US" dirty="0"/>
              <a:t>Simulation models in production engineering </a:t>
            </a:r>
            <a:endParaRPr spc="-300" dirty="0"/>
          </a:p>
        </p:txBody>
      </p:sp>
      <p:sp>
        <p:nvSpPr>
          <p:cNvPr id="12" name="object 12"/>
          <p:cNvSpPr/>
          <p:nvPr/>
        </p:nvSpPr>
        <p:spPr>
          <a:xfrm>
            <a:off x="234950" y="1180587"/>
            <a:ext cx="12804274" cy="83063"/>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2" cstate="print"/>
          <a:stretch>
            <a:fillRect/>
          </a:stretch>
        </p:blipFill>
        <p:spPr>
          <a:xfrm>
            <a:off x="11092750" y="3321653"/>
            <a:ext cx="6372125" cy="6372127"/>
          </a:xfrm>
          <a:prstGeom prst="rect">
            <a:avLst/>
          </a:prstGeom>
        </p:spPr>
      </p:pic>
      <p:sp>
        <p:nvSpPr>
          <p:cNvPr id="15" name="TextBox 14">
            <a:extLst>
              <a:ext uri="{FF2B5EF4-FFF2-40B4-BE49-F238E27FC236}">
                <a16:creationId xmlns:a16="http://schemas.microsoft.com/office/drawing/2014/main" id="{DE83D1CF-529C-48C9-BFCA-1B3E3485012E}"/>
              </a:ext>
            </a:extLst>
          </p:cNvPr>
          <p:cNvSpPr txBox="1"/>
          <p:nvPr/>
        </p:nvSpPr>
        <p:spPr>
          <a:xfrm>
            <a:off x="234950" y="1550884"/>
            <a:ext cx="9982200" cy="1938992"/>
          </a:xfrm>
          <a:prstGeom prst="rect">
            <a:avLst/>
          </a:prstGeom>
          <a:noFill/>
        </p:spPr>
        <p:txBody>
          <a:bodyPr wrap="square">
            <a:spAutoFit/>
          </a:bodyPr>
          <a:lstStyle/>
          <a:p>
            <a:r>
              <a:rPr lang="en-US" sz="2400" b="0" i="0" dirty="0">
                <a:solidFill>
                  <a:srgbClr val="FFFFFF"/>
                </a:solidFill>
                <a:effectLst/>
                <a:latin typeface="Open Sans" panose="020B0606030504020204" pitchFamily="34" charset="0"/>
              </a:rPr>
              <a:t>Contemporary production involves a wide range of products, reduced life cycles, and reduced costs. Simulation studies help in real-time data collection and planning. Implementing computer solutions in production engineering reduces costs and time, and aids in effective selection of manufacturing strategies.</a:t>
            </a:r>
            <a:endParaRPr lang="en-US" sz="2400" dirty="0"/>
          </a:p>
        </p:txBody>
      </p:sp>
      <p:sp>
        <p:nvSpPr>
          <p:cNvPr id="17" name="TextBox 16">
            <a:extLst>
              <a:ext uri="{FF2B5EF4-FFF2-40B4-BE49-F238E27FC236}">
                <a16:creationId xmlns:a16="http://schemas.microsoft.com/office/drawing/2014/main" id="{3967FC1B-12D7-456E-80D6-60ECB3865E5D}"/>
              </a:ext>
            </a:extLst>
          </p:cNvPr>
          <p:cNvSpPr txBox="1"/>
          <p:nvPr/>
        </p:nvSpPr>
        <p:spPr>
          <a:xfrm>
            <a:off x="460972" y="3718616"/>
            <a:ext cx="10293259" cy="461665"/>
          </a:xfrm>
          <a:prstGeom prst="rect">
            <a:avLst/>
          </a:prstGeom>
          <a:noFill/>
        </p:spPr>
        <p:txBody>
          <a:bodyPr wrap="square">
            <a:spAutoFit/>
          </a:bodyPr>
          <a:lstStyle/>
          <a:p>
            <a:r>
              <a:rPr lang="en-US" sz="2400" dirty="0">
                <a:solidFill>
                  <a:schemeClr val="accent1">
                    <a:lumMod val="60000"/>
                    <a:lumOff val="40000"/>
                  </a:schemeClr>
                </a:solidFill>
              </a:rPr>
              <a:t>Simulation, as each method, has its pros and cons. Benefits of a simulation: </a:t>
            </a:r>
          </a:p>
        </p:txBody>
      </p:sp>
      <p:sp>
        <p:nvSpPr>
          <p:cNvPr id="19" name="TextBox 18">
            <a:extLst>
              <a:ext uri="{FF2B5EF4-FFF2-40B4-BE49-F238E27FC236}">
                <a16:creationId xmlns:a16="http://schemas.microsoft.com/office/drawing/2014/main" id="{8E98F168-5348-4CEB-BCD3-216D89461773}"/>
              </a:ext>
            </a:extLst>
          </p:cNvPr>
          <p:cNvSpPr txBox="1"/>
          <p:nvPr/>
        </p:nvSpPr>
        <p:spPr>
          <a:xfrm>
            <a:off x="2038453" y="4291674"/>
            <a:ext cx="9203634" cy="286232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accent6">
                    <a:lumMod val="60000"/>
                    <a:lumOff val="40000"/>
                  </a:schemeClr>
                </a:solidFill>
              </a:rPr>
              <a:t>a simulation allows for arranging a form of a system with the use of experiments directly conducted on the studied model it may be applied for analysing large and complex decisional problems that cannot be solved with the use of other methods </a:t>
            </a:r>
          </a:p>
          <a:p>
            <a:pPr marL="342900" indent="-342900">
              <a:buFont typeface="Arial" panose="020B0604020202020204" pitchFamily="34" charset="0"/>
              <a:buChar char="•"/>
            </a:pPr>
            <a:r>
              <a:rPr lang="en-US" sz="2000" dirty="0">
                <a:solidFill>
                  <a:schemeClr val="accent6">
                    <a:lumMod val="60000"/>
                    <a:lumOff val="40000"/>
                  </a:schemeClr>
                </a:solidFill>
              </a:rPr>
              <a:t>it allows for quick preparation of decisions thanks to analysing the effects of experiments conducted for many alternating periods</a:t>
            </a:r>
          </a:p>
          <a:p>
            <a:pPr marL="342900" indent="-342900">
              <a:buFont typeface="Arial" panose="020B0604020202020204" pitchFamily="34" charset="0"/>
              <a:buChar char="•"/>
            </a:pPr>
            <a:r>
              <a:rPr lang="en-US" sz="2000" dirty="0">
                <a:solidFill>
                  <a:schemeClr val="accent6">
                    <a:lumMod val="60000"/>
                    <a:lumOff val="40000"/>
                  </a:schemeClr>
                </a:solidFill>
              </a:rPr>
              <a:t>it provides an answer to the “what-if...?” questions – simulation experiments allow for analysing various decisional alternatives</a:t>
            </a:r>
          </a:p>
          <a:p>
            <a:pPr marL="342900" indent="-342900">
              <a:buFont typeface="Arial" panose="020B0604020202020204" pitchFamily="34" charset="0"/>
              <a:buChar char="•"/>
            </a:pPr>
            <a:r>
              <a:rPr lang="en-US" sz="2000" dirty="0">
                <a:solidFill>
                  <a:schemeClr val="accent6">
                    <a:lumMod val="60000"/>
                    <a:lumOff val="40000"/>
                  </a:schemeClr>
                </a:solidFill>
              </a:rPr>
              <a:t> it allows for analysing correlations of the effects of variable elements of a model that can influence the decision chosen in extreme conditions.</a:t>
            </a:r>
          </a:p>
        </p:txBody>
      </p:sp>
      <p:sp>
        <p:nvSpPr>
          <p:cNvPr id="21" name="TextBox 20">
            <a:extLst>
              <a:ext uri="{FF2B5EF4-FFF2-40B4-BE49-F238E27FC236}">
                <a16:creationId xmlns:a16="http://schemas.microsoft.com/office/drawing/2014/main" id="{AD4931DA-F3B8-4206-A632-C80087EFBEB0}"/>
              </a:ext>
            </a:extLst>
          </p:cNvPr>
          <p:cNvSpPr txBox="1"/>
          <p:nvPr/>
        </p:nvSpPr>
        <p:spPr>
          <a:xfrm>
            <a:off x="3282642" y="7700383"/>
            <a:ext cx="9203634" cy="646331"/>
          </a:xfrm>
          <a:prstGeom prst="rect">
            <a:avLst/>
          </a:prstGeom>
          <a:noFill/>
        </p:spPr>
        <p:txBody>
          <a:bodyPr wrap="square">
            <a:spAutoFit/>
          </a:bodyPr>
          <a:lstStyle/>
          <a:p>
            <a:r>
              <a:rPr lang="en-US" b="0" i="0" dirty="0">
                <a:solidFill>
                  <a:schemeClr val="accent2">
                    <a:lumMod val="60000"/>
                    <a:lumOff val="40000"/>
                  </a:schemeClr>
                </a:solidFill>
                <a:effectLst/>
                <a:latin typeface="Open Sans" panose="020B0606030504020204" pitchFamily="34" charset="0"/>
              </a:rPr>
              <a:t>However, drawbacks include long preparation time, uniqueness of models, inability to analyze other issues, and need to account for specific and changeable conditions.</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96867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615"/>
            <a:chOff x="0" y="4062768"/>
            <a:chExt cx="4617085" cy="6224615"/>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158750" y="260876"/>
            <a:ext cx="16611600" cy="728405"/>
          </a:xfrm>
          <a:prstGeom prst="rect">
            <a:avLst/>
          </a:prstGeom>
        </p:spPr>
        <p:txBody>
          <a:bodyPr vert="horz" wrap="square" lIns="0" tIns="12700" rIns="0" bIns="0" rtlCol="0">
            <a:spAutoFit/>
          </a:bodyPr>
          <a:lstStyle/>
          <a:p>
            <a:pPr marL="12700">
              <a:lnSpc>
                <a:spcPct val="100000"/>
              </a:lnSpc>
              <a:spcBef>
                <a:spcPts val="100"/>
              </a:spcBef>
            </a:pPr>
            <a:r>
              <a:rPr lang="en-US" dirty="0"/>
              <a:t>Possibilities for applying Plant Simulation</a:t>
            </a:r>
            <a:endParaRPr spc="360" dirty="0"/>
          </a:p>
        </p:txBody>
      </p:sp>
      <p:sp>
        <p:nvSpPr>
          <p:cNvPr id="12" name="object 12"/>
          <p:cNvSpPr/>
          <p:nvPr/>
        </p:nvSpPr>
        <p:spPr>
          <a:xfrm flipV="1">
            <a:off x="158750" y="1224257"/>
            <a:ext cx="12725400" cy="45719"/>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2" cstate="print"/>
          <a:stretch>
            <a:fillRect/>
          </a:stretch>
        </p:blipFill>
        <p:spPr>
          <a:xfrm>
            <a:off x="11092750" y="3321653"/>
            <a:ext cx="6372125" cy="6372127"/>
          </a:xfrm>
          <a:prstGeom prst="rect">
            <a:avLst/>
          </a:prstGeom>
        </p:spPr>
      </p:pic>
      <p:sp>
        <p:nvSpPr>
          <p:cNvPr id="15" name="TextBox 14">
            <a:extLst>
              <a:ext uri="{FF2B5EF4-FFF2-40B4-BE49-F238E27FC236}">
                <a16:creationId xmlns:a16="http://schemas.microsoft.com/office/drawing/2014/main" id="{730B77D4-8212-431E-84C6-DDB6364684DD}"/>
              </a:ext>
            </a:extLst>
          </p:cNvPr>
          <p:cNvSpPr txBox="1"/>
          <p:nvPr/>
        </p:nvSpPr>
        <p:spPr>
          <a:xfrm>
            <a:off x="158750" y="1664918"/>
            <a:ext cx="9982200" cy="1569660"/>
          </a:xfrm>
          <a:prstGeom prst="rect">
            <a:avLst/>
          </a:prstGeom>
          <a:noFill/>
        </p:spPr>
        <p:txBody>
          <a:bodyPr wrap="square">
            <a:spAutoFit/>
          </a:bodyPr>
          <a:lstStyle/>
          <a:p>
            <a:pPr algn="just"/>
            <a:r>
              <a:rPr lang="en-US" sz="2400" b="0" i="0" dirty="0">
                <a:solidFill>
                  <a:srgbClr val="FFFFFF"/>
                </a:solidFill>
                <a:effectLst/>
                <a:latin typeface="Open Sans" panose="020B0606030504020204" pitchFamily="34" charset="0"/>
              </a:rPr>
              <a:t>Siemens' </a:t>
            </a:r>
            <a:r>
              <a:rPr lang="en-US" sz="2400" b="0" i="0" dirty="0" err="1">
                <a:solidFill>
                  <a:srgbClr val="FFFFFF"/>
                </a:solidFill>
                <a:effectLst/>
                <a:latin typeface="Open Sans" panose="020B0606030504020204" pitchFamily="34" charset="0"/>
              </a:rPr>
              <a:t>Tecnomatix</a:t>
            </a:r>
            <a:r>
              <a:rPr lang="en-US" sz="2400" b="0" i="0" dirty="0">
                <a:solidFill>
                  <a:srgbClr val="FFFFFF"/>
                </a:solidFill>
                <a:effectLst/>
                <a:latin typeface="Open Sans" panose="020B0606030504020204" pitchFamily="34" charset="0"/>
              </a:rPr>
              <a:t> Plant Simulation is a tool for creating simulation models, combining technological areas, production engineering, and logistics, from planning to manufacturing, ensuring sustainable production and process optimization.</a:t>
            </a:r>
            <a:endParaRPr lang="en-US" sz="2400" dirty="0"/>
          </a:p>
        </p:txBody>
      </p:sp>
      <p:sp>
        <p:nvSpPr>
          <p:cNvPr id="17" name="TextBox 16">
            <a:extLst>
              <a:ext uri="{FF2B5EF4-FFF2-40B4-BE49-F238E27FC236}">
                <a16:creationId xmlns:a16="http://schemas.microsoft.com/office/drawing/2014/main" id="{382335D2-DA3F-4A43-A47F-295444C1B592}"/>
              </a:ext>
            </a:extLst>
          </p:cNvPr>
          <p:cNvSpPr txBox="1"/>
          <p:nvPr/>
        </p:nvSpPr>
        <p:spPr>
          <a:xfrm>
            <a:off x="1961659" y="4429031"/>
            <a:ext cx="9243390" cy="2308324"/>
          </a:xfrm>
          <a:prstGeom prst="rect">
            <a:avLst/>
          </a:prstGeom>
          <a:noFill/>
        </p:spPr>
        <p:txBody>
          <a:bodyPr wrap="square">
            <a:spAutoFit/>
          </a:bodyPr>
          <a:lstStyle/>
          <a:p>
            <a:pPr algn="just"/>
            <a:r>
              <a:rPr lang="en-US" sz="2400" dirty="0">
                <a:solidFill>
                  <a:schemeClr val="accent5">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With Plant Simulation enterprises are able to perform tests and experiments according to selected scenarios and swiftly specify the best strategies aimed at significant intensification of efficacy, cost reduction, time-saving, as well as achieving quality targets. Such procedure makes the need to perform tests within the production hall redundant.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4" y="1263839"/>
            <a:ext cx="7750225" cy="728405"/>
          </a:xfrm>
          <a:prstGeom prst="rect">
            <a:avLst/>
          </a:prstGeom>
        </p:spPr>
        <p:txBody>
          <a:bodyPr vert="horz" wrap="square" lIns="0" tIns="12700" rIns="0" bIns="0" rtlCol="0">
            <a:spAutoFit/>
          </a:bodyPr>
          <a:lstStyle/>
          <a:p>
            <a:pPr marL="12700">
              <a:lnSpc>
                <a:spcPct val="100000"/>
              </a:lnSpc>
              <a:spcBef>
                <a:spcPts val="100"/>
              </a:spcBef>
            </a:pPr>
            <a:r>
              <a:rPr spc="695" dirty="0"/>
              <a:t>A</a:t>
            </a:r>
            <a:r>
              <a:rPr spc="330" dirty="0"/>
              <a:t>n</a:t>
            </a:r>
            <a:r>
              <a:rPr spc="80" dirty="0"/>
              <a:t>a</a:t>
            </a:r>
            <a:r>
              <a:rPr spc="-1050" dirty="0"/>
              <a:t>l</a:t>
            </a:r>
            <a:r>
              <a:rPr spc="90" dirty="0"/>
              <a:t>y</a:t>
            </a:r>
            <a:r>
              <a:rPr spc="-315" dirty="0"/>
              <a:t>s</a:t>
            </a:r>
            <a:r>
              <a:rPr spc="-1025" dirty="0"/>
              <a:t>i</a:t>
            </a:r>
            <a:r>
              <a:rPr spc="-300" dirty="0"/>
              <a:t>s</a:t>
            </a:r>
            <a:r>
              <a:rPr spc="-1315" dirty="0"/>
              <a:t> </a:t>
            </a:r>
            <a:r>
              <a:rPr lang="en-US" spc="70" dirty="0"/>
              <a:t>and Optimization</a:t>
            </a:r>
            <a:endParaRPr spc="360" dirty="0"/>
          </a:p>
        </p:txBody>
      </p:sp>
      <p:pic>
        <p:nvPicPr>
          <p:cNvPr id="12" name="object 12"/>
          <p:cNvPicPr/>
          <p:nvPr/>
        </p:nvPicPr>
        <p:blipFill>
          <a:blip r:embed="rId4" cstate="print"/>
          <a:stretch>
            <a:fillRect/>
          </a:stretch>
        </p:blipFill>
        <p:spPr>
          <a:xfrm>
            <a:off x="9505608" y="3096909"/>
            <a:ext cx="3875069" cy="360480"/>
          </a:xfrm>
          <a:prstGeom prst="rect">
            <a:avLst/>
          </a:prstGeom>
        </p:spPr>
      </p:pic>
      <p:sp>
        <p:nvSpPr>
          <p:cNvPr id="13" name="object 13"/>
          <p:cNvSpPr txBox="1"/>
          <p:nvPr/>
        </p:nvSpPr>
        <p:spPr>
          <a:xfrm>
            <a:off x="9503552" y="3060175"/>
            <a:ext cx="6682740" cy="2089675"/>
          </a:xfrm>
          <a:prstGeom prst="rect">
            <a:avLst/>
          </a:prstGeom>
        </p:spPr>
        <p:txBody>
          <a:bodyPr vert="horz" wrap="square" lIns="0" tIns="12065" rIns="0" bIns="0" rtlCol="0">
            <a:spAutoFit/>
          </a:bodyPr>
          <a:lstStyle/>
          <a:p>
            <a:pPr marL="12700" marR="5080">
              <a:lnSpc>
                <a:spcPct val="100099"/>
              </a:lnSpc>
              <a:spcBef>
                <a:spcPts val="95"/>
              </a:spcBef>
            </a:pPr>
            <a:r>
              <a:rPr lang="en-US" sz="2700" spc="50" dirty="0">
                <a:solidFill>
                  <a:srgbClr val="FFFFFF"/>
                </a:solidFill>
                <a:latin typeface="Trebuchet MS"/>
                <a:cs typeface="Trebuchet MS"/>
              </a:rPr>
              <a:t>				   </a:t>
            </a:r>
            <a:r>
              <a:rPr sz="2700" spc="120" dirty="0">
                <a:solidFill>
                  <a:srgbClr val="FFFFFF"/>
                </a:solidFill>
                <a:latin typeface="Trebuchet MS"/>
                <a:cs typeface="Trebuchet MS"/>
              </a:rPr>
              <a:t>S</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55" dirty="0">
                <a:solidFill>
                  <a:srgbClr val="FFFFFF"/>
                </a:solidFill>
                <a:latin typeface="Trebuchet MS"/>
                <a:cs typeface="Trebuchet MS"/>
              </a:rPr>
              <a:t>u</a:t>
            </a:r>
            <a:r>
              <a:rPr sz="2700" spc="-195" dirty="0">
                <a:solidFill>
                  <a:srgbClr val="FFFFFF"/>
                </a:solidFill>
                <a:latin typeface="Trebuchet MS"/>
                <a:cs typeface="Trebuchet MS"/>
              </a:rPr>
              <a:t>l</a:t>
            </a:r>
            <a:r>
              <a:rPr sz="2700" spc="-70" dirty="0">
                <a:solidFill>
                  <a:srgbClr val="FFFFFF"/>
                </a:solidFill>
                <a:latin typeface="Trebuchet MS"/>
                <a:cs typeface="Trebuchet MS"/>
              </a:rPr>
              <a:t>a</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10" dirty="0">
                <a:solidFill>
                  <a:srgbClr val="FFFFFF"/>
                </a:solidFill>
                <a:latin typeface="Trebuchet MS"/>
                <a:cs typeface="Trebuchet MS"/>
              </a:rPr>
              <a:t>m</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95" dirty="0">
                <a:solidFill>
                  <a:srgbClr val="FFFFFF"/>
                </a:solidFill>
                <a:latin typeface="Trebuchet MS"/>
                <a:cs typeface="Trebuchet MS"/>
              </a:rPr>
              <a:t>l</a:t>
            </a:r>
            <a:r>
              <a:rPr sz="2700" spc="25" dirty="0">
                <a:solidFill>
                  <a:srgbClr val="FFFFFF"/>
                </a:solidFill>
                <a:latin typeface="Trebuchet MS"/>
                <a:cs typeface="Trebuchet MS"/>
              </a:rPr>
              <a:t>s  </a:t>
            </a:r>
            <a:r>
              <a:rPr sz="2700" spc="-90" dirty="0">
                <a:solidFill>
                  <a:srgbClr val="FFFFFF"/>
                </a:solidFill>
                <a:latin typeface="Trebuchet MS"/>
                <a:cs typeface="Trebuchet MS"/>
              </a:rPr>
              <a:t>enable </a:t>
            </a:r>
            <a:r>
              <a:rPr sz="2700" spc="-15" dirty="0">
                <a:solidFill>
                  <a:srgbClr val="FFFFFF"/>
                </a:solidFill>
                <a:latin typeface="Trebuchet MS"/>
                <a:cs typeface="Trebuchet MS"/>
              </a:rPr>
              <a:t>us </a:t>
            </a:r>
            <a:r>
              <a:rPr sz="2700" spc="-5" dirty="0">
                <a:solidFill>
                  <a:srgbClr val="FFFFFF"/>
                </a:solidFill>
                <a:latin typeface="Trebuchet MS"/>
                <a:cs typeface="Trebuchet MS"/>
              </a:rPr>
              <a:t>to </a:t>
            </a:r>
            <a:r>
              <a:rPr sz="2700" spc="-70" dirty="0">
                <a:solidFill>
                  <a:srgbClr val="FFFFFF"/>
                </a:solidFill>
                <a:latin typeface="Trebuchet MS"/>
                <a:cs typeface="Trebuchet MS"/>
              </a:rPr>
              <a:t>analyze the </a:t>
            </a:r>
            <a:r>
              <a:rPr sz="2700" spc="-114" dirty="0">
                <a:solidFill>
                  <a:srgbClr val="FFFFFF"/>
                </a:solidFill>
                <a:latin typeface="Trebuchet MS"/>
                <a:cs typeface="Trebuchet MS"/>
              </a:rPr>
              <a:t>collected </a:t>
            </a:r>
            <a:r>
              <a:rPr sz="2700" spc="-70" dirty="0">
                <a:solidFill>
                  <a:srgbClr val="FFFFFF"/>
                </a:solidFill>
                <a:latin typeface="Trebuchet MS"/>
                <a:cs typeface="Trebuchet MS"/>
              </a:rPr>
              <a:t>data </a:t>
            </a:r>
            <a:r>
              <a:rPr sz="2700" spc="-40" dirty="0">
                <a:solidFill>
                  <a:srgbClr val="FFFFFF"/>
                </a:solidFill>
                <a:latin typeface="Trebuchet MS"/>
                <a:cs typeface="Trebuchet MS"/>
              </a:rPr>
              <a:t>and </a:t>
            </a:r>
            <a:r>
              <a:rPr sz="2700" spc="-35" dirty="0">
                <a:solidFill>
                  <a:srgbClr val="FFFFFF"/>
                </a:solidFill>
                <a:latin typeface="Trebuchet MS"/>
                <a:cs typeface="Trebuchet MS"/>
              </a:rPr>
              <a:t> </a:t>
            </a:r>
            <a:r>
              <a:rPr sz="2700" spc="-85" dirty="0">
                <a:solidFill>
                  <a:srgbClr val="FFFFFF"/>
                </a:solidFill>
                <a:latin typeface="Trebuchet MS"/>
                <a:cs typeface="Trebuchet MS"/>
              </a:rPr>
              <a:t>identify </a:t>
            </a:r>
            <a:r>
              <a:rPr sz="2700" spc="-80" dirty="0">
                <a:solidFill>
                  <a:srgbClr val="FFFFFF"/>
                </a:solidFill>
                <a:latin typeface="Trebuchet MS"/>
                <a:cs typeface="Trebuchet MS"/>
              </a:rPr>
              <a:t>areas </a:t>
            </a:r>
            <a:r>
              <a:rPr sz="2700" dirty="0">
                <a:solidFill>
                  <a:srgbClr val="FFFFFF"/>
                </a:solidFill>
                <a:latin typeface="Trebuchet MS"/>
                <a:cs typeface="Trebuchet MS"/>
              </a:rPr>
              <a:t>of </a:t>
            </a:r>
            <a:r>
              <a:rPr sz="2700" spc="-90" dirty="0">
                <a:solidFill>
                  <a:srgbClr val="FFFFFF"/>
                </a:solidFill>
                <a:latin typeface="Trebuchet MS"/>
                <a:cs typeface="Trebuchet MS"/>
              </a:rPr>
              <a:t>improvement. </a:t>
            </a:r>
            <a:r>
              <a:rPr sz="2700" dirty="0">
                <a:solidFill>
                  <a:srgbClr val="FFFFFF"/>
                </a:solidFill>
                <a:latin typeface="Trebuchet MS"/>
                <a:cs typeface="Trebuchet MS"/>
              </a:rPr>
              <a:t>By </a:t>
            </a:r>
            <a:r>
              <a:rPr sz="2700" spc="-50" dirty="0">
                <a:solidFill>
                  <a:srgbClr val="FFFFFF"/>
                </a:solidFill>
                <a:latin typeface="Trebuchet MS"/>
                <a:cs typeface="Trebuchet MS"/>
              </a:rPr>
              <a:t>optimizing </a:t>
            </a:r>
            <a:r>
              <a:rPr sz="2700" spc="-8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0" dirty="0">
                <a:solidFill>
                  <a:srgbClr val="FFFFFF"/>
                </a:solidFill>
                <a:latin typeface="Trebuchet MS"/>
                <a:cs typeface="Trebuchet MS"/>
              </a:rPr>
              <a:t>d</a:t>
            </a:r>
            <a:r>
              <a:rPr sz="2700" spc="-55" dirty="0">
                <a:solidFill>
                  <a:srgbClr val="FFFFFF"/>
                </a:solidFill>
                <a:latin typeface="Trebuchet MS"/>
                <a:cs typeface="Trebuchet MS"/>
              </a:rPr>
              <a:t>u</a:t>
            </a:r>
            <a:r>
              <a:rPr sz="2700" spc="-160" dirty="0">
                <a:solidFill>
                  <a:srgbClr val="FFFFFF"/>
                </a:solidFill>
                <a:latin typeface="Trebuchet MS"/>
                <a:cs typeface="Trebuchet MS"/>
              </a:rPr>
              <a:t>c</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70" dirty="0">
                <a:solidFill>
                  <a:srgbClr val="FFFFFF"/>
                </a:solidFill>
                <a:latin typeface="Trebuchet MS"/>
                <a:cs typeface="Trebuchet MS"/>
              </a:rPr>
              <a:t>a</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spc="30" dirty="0">
                <a:solidFill>
                  <a:srgbClr val="FFFFFF"/>
                </a:solidFill>
                <a:latin typeface="Trebuchet MS"/>
                <a:cs typeface="Trebuchet MS"/>
              </a:rPr>
              <a:t>s</a:t>
            </a:r>
            <a:r>
              <a:rPr sz="2700" spc="-425" dirty="0">
                <a:solidFill>
                  <a:srgbClr val="FFFFFF"/>
                </a:solidFill>
                <a:latin typeface="Trebuchet MS"/>
                <a:cs typeface="Trebuchet MS"/>
              </a:rPr>
              <a:t>,</a:t>
            </a:r>
            <a:r>
              <a:rPr sz="2700" spc="-200" dirty="0">
                <a:solidFill>
                  <a:srgbClr val="FFFFFF"/>
                </a:solidFill>
                <a:latin typeface="Trebuchet MS"/>
                <a:cs typeface="Trebuchet MS"/>
              </a:rPr>
              <a:t> </a:t>
            </a:r>
            <a:r>
              <a:rPr sz="2700" spc="15" dirty="0">
                <a:solidFill>
                  <a:srgbClr val="FFFFFF"/>
                </a:solidFill>
                <a:latin typeface="Trebuchet MS"/>
                <a:cs typeface="Trebuchet MS"/>
              </a:rPr>
              <a:t>w</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75" dirty="0">
                <a:solidFill>
                  <a:srgbClr val="FFFFFF"/>
                </a:solidFill>
                <a:latin typeface="Trebuchet MS"/>
                <a:cs typeface="Trebuchet MS"/>
              </a:rPr>
              <a:t>c</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5" dirty="0">
                <a:solidFill>
                  <a:srgbClr val="FFFFFF"/>
                </a:solidFill>
                <a:latin typeface="Trebuchet MS"/>
                <a:cs typeface="Trebuchet MS"/>
              </a:rPr>
              <a:t>h</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195" dirty="0">
                <a:solidFill>
                  <a:srgbClr val="FFFFFF"/>
                </a:solidFill>
                <a:latin typeface="Trebuchet MS"/>
                <a:cs typeface="Trebuchet MS"/>
              </a:rPr>
              <a:t>c</a:t>
            </a:r>
            <a:r>
              <a:rPr sz="2700" spc="-75" dirty="0">
                <a:solidFill>
                  <a:srgbClr val="FFFFFF"/>
                </a:solidFill>
                <a:latin typeface="Trebuchet MS"/>
                <a:cs typeface="Trebuchet MS"/>
              </a:rPr>
              <a:t>e  </a:t>
            </a:r>
            <a:r>
              <a:rPr sz="2700" spc="-110" dirty="0">
                <a:solidFill>
                  <a:srgbClr val="FFFFFF"/>
                </a:solidFill>
                <a:latin typeface="Trebuchet MS"/>
                <a:cs typeface="Trebuchet MS"/>
              </a:rPr>
              <a:t>productivity,</a:t>
            </a:r>
            <a:r>
              <a:rPr sz="2700" spc="-200" dirty="0">
                <a:solidFill>
                  <a:srgbClr val="FFFFFF"/>
                </a:solidFill>
                <a:latin typeface="Trebuchet MS"/>
                <a:cs typeface="Trebuchet MS"/>
              </a:rPr>
              <a:t> </a:t>
            </a:r>
            <a:r>
              <a:rPr sz="2700" spc="-120" dirty="0">
                <a:solidFill>
                  <a:srgbClr val="FFFFFF"/>
                </a:solidFill>
                <a:latin typeface="Trebuchet MS"/>
                <a:cs typeface="Trebuchet MS"/>
              </a:rPr>
              <a:t>reduce</a:t>
            </a:r>
            <a:r>
              <a:rPr sz="2700" spc="-200" dirty="0">
                <a:solidFill>
                  <a:srgbClr val="FFFFFF"/>
                </a:solidFill>
                <a:latin typeface="Trebuchet MS"/>
                <a:cs typeface="Trebuchet MS"/>
              </a:rPr>
              <a:t> </a:t>
            </a:r>
            <a:r>
              <a:rPr sz="2700" spc="-90" dirty="0">
                <a:solidFill>
                  <a:srgbClr val="FFFFFF"/>
                </a:solidFill>
                <a:latin typeface="Trebuchet MS"/>
                <a:cs typeface="Trebuchet MS"/>
              </a:rPr>
              <a:t>costs,</a:t>
            </a:r>
            <a:r>
              <a:rPr sz="2700" spc="-200" dirty="0">
                <a:solidFill>
                  <a:srgbClr val="FFFFFF"/>
                </a:solidFill>
                <a:latin typeface="Trebuchet MS"/>
                <a:cs typeface="Trebuchet MS"/>
              </a:rPr>
              <a:t> </a:t>
            </a:r>
            <a:r>
              <a:rPr sz="2700" spc="-40" dirty="0">
                <a:solidFill>
                  <a:srgbClr val="FFFFFF"/>
                </a:solidFill>
                <a:latin typeface="Trebuchet MS"/>
                <a:cs typeface="Trebuchet MS"/>
              </a:rPr>
              <a:t>and</a:t>
            </a:r>
            <a:r>
              <a:rPr sz="2700" spc="-195" dirty="0">
                <a:solidFill>
                  <a:srgbClr val="FFFFFF"/>
                </a:solidFill>
                <a:latin typeface="Trebuchet MS"/>
                <a:cs typeface="Trebuchet MS"/>
              </a:rPr>
              <a:t> </a:t>
            </a:r>
            <a:r>
              <a:rPr sz="2700" spc="-85" dirty="0">
                <a:solidFill>
                  <a:srgbClr val="FFFFFF"/>
                </a:solidFill>
                <a:latin typeface="Trebuchet MS"/>
                <a:cs typeface="Trebuchet MS"/>
              </a:rPr>
              <a:t>minimize</a:t>
            </a:r>
            <a:r>
              <a:rPr sz="2700" spc="-200" dirty="0">
                <a:solidFill>
                  <a:srgbClr val="FFFFFF"/>
                </a:solidFill>
                <a:latin typeface="Trebuchet MS"/>
                <a:cs typeface="Trebuchet MS"/>
              </a:rPr>
              <a:t> </a:t>
            </a:r>
            <a:r>
              <a:rPr sz="2700" spc="-110" dirty="0">
                <a:solidFill>
                  <a:srgbClr val="FFFFFF"/>
                </a:solidFill>
                <a:latin typeface="Trebuchet MS"/>
                <a:cs typeface="Trebuchet MS"/>
              </a:rPr>
              <a:t>risks.</a:t>
            </a:r>
            <a:endParaRPr sz="2700" dirty="0">
              <a:latin typeface="Trebuchet MS"/>
              <a:cs typeface="Trebuchet MS"/>
            </a:endParaRPr>
          </a:p>
        </p:txBody>
      </p:sp>
      <p:sp>
        <p:nvSpPr>
          <p:cNvPr id="14" name="object 14"/>
          <p:cNvSpPr/>
          <p:nvPr/>
        </p:nvSpPr>
        <p:spPr>
          <a:xfrm>
            <a:off x="9477324" y="2212528"/>
            <a:ext cx="7216826" cy="117921"/>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TotalTime>
  <Words>1460</Words>
  <Application>Microsoft Office PowerPoint</Application>
  <PresentationFormat>Custom</PresentationFormat>
  <Paragraphs>79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SimSun</vt:lpstr>
      <vt:lpstr>Arial</vt:lpstr>
      <vt:lpstr>Calibri</vt:lpstr>
      <vt:lpstr>Georgia</vt:lpstr>
      <vt:lpstr>Open Sans</vt:lpstr>
      <vt:lpstr>Trebuchet MS</vt:lpstr>
      <vt:lpstr>Verdana</vt:lpstr>
      <vt:lpstr>Office Theme</vt:lpstr>
      <vt:lpstr>PowerPoint Presentation</vt:lpstr>
      <vt:lpstr>What We Will Learn</vt:lpstr>
      <vt:lpstr>Introduction</vt:lpstr>
      <vt:lpstr>Objective</vt:lpstr>
      <vt:lpstr>Objective</vt:lpstr>
      <vt:lpstr>Simulation Models</vt:lpstr>
      <vt:lpstr>Simulation models in production engineering </vt:lpstr>
      <vt:lpstr>Possibilities for applying Plant Simulation</vt:lpstr>
      <vt:lpstr>Analysis and Optimization</vt:lpstr>
      <vt:lpstr>Case Studies</vt:lpstr>
      <vt:lpstr>Benefits</vt:lpstr>
      <vt:lpstr>The analysed production scenarios </vt:lpstr>
      <vt:lpstr>The analysed production scenarios contd.</vt:lpstr>
      <vt:lpstr>The analysed production scenarios contd.</vt:lpstr>
      <vt:lpstr>The analysed production scenarios contd.</vt:lpstr>
      <vt:lpstr>The analysed production scenarios contd.</vt:lpstr>
      <vt:lpstr>The analysed production scenarios contd.</vt:lpstr>
      <vt:lpstr>The analysed production scenarios contd.</vt:lpstr>
      <vt:lpstr>Future Research</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Adib Hossain</cp:lastModifiedBy>
  <cp:revision>8</cp:revision>
  <dcterms:created xsi:type="dcterms:W3CDTF">2023-10-25T14:21:23Z</dcterms:created>
  <dcterms:modified xsi:type="dcterms:W3CDTF">2023-10-25T19:19:39Z</dcterms:modified>
</cp:coreProperties>
</file>